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sldIdLst>
    <p:sldId id="273" r:id="rId2"/>
    <p:sldId id="264" r:id="rId3"/>
    <p:sldId id="259" r:id="rId4"/>
    <p:sldId id="260" r:id="rId5"/>
    <p:sldId id="265" r:id="rId6"/>
    <p:sldId id="287" r:id="rId7"/>
    <p:sldId id="263" r:id="rId8"/>
    <p:sldId id="276" r:id="rId9"/>
    <p:sldId id="277" r:id="rId10"/>
    <p:sldId id="271" r:id="rId11"/>
    <p:sldId id="269" r:id="rId12"/>
    <p:sldId id="270" r:id="rId13"/>
    <p:sldId id="272" r:id="rId14"/>
    <p:sldId id="279" r:id="rId15"/>
    <p:sldId id="281" r:id="rId16"/>
    <p:sldId id="278" r:id="rId17"/>
    <p:sldId id="280" r:id="rId18"/>
    <p:sldId id="282" r:id="rId19"/>
    <p:sldId id="285" r:id="rId20"/>
    <p:sldId id="283" r:id="rId21"/>
    <p:sldId id="284" r:id="rId22"/>
    <p:sldId id="286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2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57AD3-42AD-4484-9BCB-561C07CC8661}" type="datetimeFigureOut">
              <a:rPr lang="fr-FR" smtClean="0"/>
              <a:pPr/>
              <a:t>18/08/2016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2A320-858E-4667-BE8E-08CEB5BE7D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2A320-858E-4667-BE8E-08CEB5BE7DB5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2A320-858E-4667-BE8E-08CEB5BE7DB5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0350"/>
            <a:ext cx="2627313" cy="65976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5000">
                <a:schemeClr val="bg1">
                  <a:lumMod val="85000"/>
                </a:schemeClr>
              </a:gs>
              <a:gs pos="48000">
                <a:schemeClr val="bg1"/>
              </a:gs>
              <a:gs pos="1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12"/>
          <p:cNvSpPr txBox="1">
            <a:spLocks noChangeArrowheads="1"/>
          </p:cNvSpPr>
          <p:nvPr/>
        </p:nvSpPr>
        <p:spPr bwMode="auto">
          <a:xfrm>
            <a:off x="6588125" y="5949950"/>
            <a:ext cx="2087563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fr-FR" u="sng" smtClean="0"/>
              <a:t>www.ac-dijon.fr</a:t>
            </a:r>
          </a:p>
        </p:txBody>
      </p:sp>
      <p:pic>
        <p:nvPicPr>
          <p:cNvPr id="6" name="Picture 2" descr="N:\Charte graphique\logothèque\académie de dijon\Logo complet - nv\png\Logo-complet-vio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736975"/>
            <a:ext cx="23050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87824" y="3356992"/>
            <a:ext cx="5760640" cy="2281808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7545A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69" y="260648"/>
            <a:ext cx="9139731" cy="2520281"/>
          </a:xfrm>
          <a:gradFill>
            <a:gsLst>
              <a:gs pos="0">
                <a:srgbClr val="9E1F63"/>
              </a:gs>
              <a:gs pos="32000">
                <a:srgbClr val="9E1F63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065954-623A-44E9-A417-8BB86D5334F6}" type="datetimeFigureOut">
              <a:rPr lang="fr-FR" smtClean="0"/>
              <a:pPr/>
              <a:t>18/08/2016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F7C82-483A-4D3B-AC4A-5BE8BB930D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065954-623A-44E9-A417-8BB86D5334F6}" type="datetimeFigureOut">
              <a:rPr lang="fr-FR" smtClean="0"/>
              <a:pPr/>
              <a:t>18/08/2016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F7C82-483A-4D3B-AC4A-5BE8BB930D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065954-623A-44E9-A417-8BB86D5334F6}" type="datetimeFigureOut">
              <a:rPr lang="fr-FR" smtClean="0"/>
              <a:pPr/>
              <a:t>18/08/2016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F7C82-483A-4D3B-AC4A-5BE8BB930D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065954-623A-44E9-A417-8BB86D5334F6}" type="datetimeFigureOut">
              <a:rPr lang="fr-FR" smtClean="0"/>
              <a:pPr/>
              <a:t>18/08/2016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F7C82-483A-4D3B-AC4A-5BE8BB930D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gradFill>
            <a:gsLst>
              <a:gs pos="0">
                <a:srgbClr val="9E1F63"/>
              </a:gs>
              <a:gs pos="9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1844825"/>
            <a:ext cx="7772400" cy="25620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065954-623A-44E9-A417-8BB86D5334F6}" type="datetimeFigureOut">
              <a:rPr lang="fr-FR" smtClean="0"/>
              <a:pPr/>
              <a:t>18/08/2016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F7C82-483A-4D3B-AC4A-5BE8BB930D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065954-623A-44E9-A417-8BB86D5334F6}" type="datetimeFigureOut">
              <a:rPr lang="fr-FR" smtClean="0"/>
              <a:pPr/>
              <a:t>18/08/2016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F7C82-483A-4D3B-AC4A-5BE8BB930D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065954-623A-44E9-A417-8BB86D5334F6}" type="datetimeFigureOut">
              <a:rPr lang="fr-FR" smtClean="0"/>
              <a:pPr/>
              <a:t>18/08/2016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F7C82-483A-4D3B-AC4A-5BE8BB930D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065954-623A-44E9-A417-8BB86D5334F6}" type="datetimeFigureOut">
              <a:rPr lang="fr-FR" smtClean="0"/>
              <a:pPr/>
              <a:t>18/08/2016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F7C82-483A-4D3B-AC4A-5BE8BB930D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065954-623A-44E9-A417-8BB86D5334F6}" type="datetimeFigureOut">
              <a:rPr lang="fr-FR" smtClean="0"/>
              <a:pPr/>
              <a:t>18/08/2016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F7C82-483A-4D3B-AC4A-5BE8BB930D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63888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5060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065954-623A-44E9-A417-8BB86D5334F6}" type="datetimeFigureOut">
              <a:rPr lang="fr-FR" smtClean="0"/>
              <a:pPr/>
              <a:t>18/08/2016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F7C82-483A-4D3B-AC4A-5BE8BB930D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157192"/>
            <a:ext cx="5486400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40324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61248"/>
            <a:ext cx="5486400" cy="510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065954-623A-44E9-A417-8BB86D5334F6}" type="datetimeFigureOut">
              <a:rPr lang="fr-FR" smtClean="0"/>
              <a:pPr/>
              <a:t>18/08/2016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F7C82-483A-4D3B-AC4A-5BE8BB930D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92150"/>
            <a:ext cx="9144000" cy="360363"/>
          </a:xfrm>
          <a:prstGeom prst="rect">
            <a:avLst/>
          </a:prstGeom>
          <a:solidFill>
            <a:srgbClr val="754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8065954-623A-44E9-A417-8BB86D5334F6}" type="datetimeFigureOut">
              <a:rPr lang="fr-FR" smtClean="0"/>
              <a:pPr/>
              <a:t>18/08/2016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6AF7C82-483A-4D3B-AC4A-5BE8BB930DC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32" name="Image 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63" y="260350"/>
            <a:ext cx="1192212" cy="1223963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268760"/>
            <a:ext cx="6480720" cy="45243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fr-FR" sz="3600" b="1" dirty="0" smtClean="0"/>
          </a:p>
          <a:p>
            <a:pPr lvl="0" algn="ctr"/>
            <a:r>
              <a:rPr lang="fr-FR" sz="3600" b="1" dirty="0" smtClean="0">
                <a:solidFill>
                  <a:schemeClr val="bg1"/>
                </a:solidFill>
              </a:rPr>
              <a:t>Formation</a:t>
            </a:r>
          </a:p>
          <a:p>
            <a:pPr lvl="0" algn="ctr"/>
            <a:r>
              <a:rPr lang="fr-FR" sz="3600" b="1" dirty="0" smtClean="0">
                <a:solidFill>
                  <a:schemeClr val="bg1"/>
                </a:solidFill>
              </a:rPr>
              <a:t> </a:t>
            </a:r>
          </a:p>
          <a:p>
            <a:pPr lvl="0" algn="ctr"/>
            <a:r>
              <a:rPr lang="fr-FR" sz="3600" b="1" dirty="0" smtClean="0">
                <a:solidFill>
                  <a:schemeClr val="bg1"/>
                </a:solidFill>
              </a:rPr>
              <a:t>Sciences et Techno</a:t>
            </a:r>
          </a:p>
          <a:p>
            <a:pPr lvl="0" algn="ctr"/>
            <a:r>
              <a:rPr lang="fr-FR" sz="3600" b="1" dirty="0" smtClean="0">
                <a:solidFill>
                  <a:schemeClr val="bg1"/>
                </a:solidFill>
              </a:rPr>
              <a:t> </a:t>
            </a:r>
          </a:p>
          <a:p>
            <a:pPr lvl="0" algn="ctr"/>
            <a:r>
              <a:rPr lang="fr-FR" sz="3600" b="1" dirty="0" smtClean="0">
                <a:solidFill>
                  <a:schemeClr val="bg1"/>
                </a:solidFill>
              </a:rPr>
              <a:t>Réforme du collège </a:t>
            </a:r>
          </a:p>
          <a:p>
            <a:pPr lvl="0" algn="ctr"/>
            <a:r>
              <a:rPr lang="fr-FR" sz="3600" b="1" dirty="0" smtClean="0">
                <a:solidFill>
                  <a:schemeClr val="bg1"/>
                </a:solidFill>
              </a:rPr>
              <a:t>et 3 Prépa-pro</a:t>
            </a:r>
          </a:p>
          <a:p>
            <a:pPr lvl="0" algn="ctr"/>
            <a:endParaRPr lang="fr-FR" sz="3600" b="1" i="1" dirty="0" smtClean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5805264"/>
            <a:ext cx="871296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Sylvie FOSSURIER, professeur de Biotechnologies - santé environnement 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91680" y="1196752"/>
            <a:ext cx="727280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/>
              <a:t>Des idées qui ont pour point commun de recouper des connaissances et des compétences que l’on retrouve dans les programmes de SVT/PSE, Technologie, Sciences physiques-chimie</a:t>
            </a:r>
            <a:endParaRPr lang="fr-FR" sz="2400" b="1" i="1" dirty="0"/>
          </a:p>
        </p:txBody>
      </p:sp>
      <p:pic>
        <p:nvPicPr>
          <p:cNvPr id="3686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2762954" cy="2592288"/>
          </a:xfrm>
          <a:prstGeom prst="rect">
            <a:avLst/>
          </a:prstGeom>
          <a:noFill/>
        </p:spPr>
      </p:pic>
      <p:pic>
        <p:nvPicPr>
          <p:cNvPr id="3686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869160"/>
            <a:ext cx="1728192" cy="1728193"/>
          </a:xfrm>
          <a:prstGeom prst="rect">
            <a:avLst/>
          </a:prstGeom>
          <a:noFill/>
        </p:spPr>
      </p:pic>
      <p:pic>
        <p:nvPicPr>
          <p:cNvPr id="36870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852936"/>
            <a:ext cx="2847464" cy="1872208"/>
          </a:xfrm>
          <a:prstGeom prst="rect">
            <a:avLst/>
          </a:prstGeom>
          <a:noFill/>
        </p:spPr>
      </p:pic>
      <p:pic>
        <p:nvPicPr>
          <p:cNvPr id="36872" name="Picture 8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437112"/>
            <a:ext cx="2544217" cy="2180757"/>
          </a:xfrm>
          <a:prstGeom prst="rect">
            <a:avLst/>
          </a:prstGeom>
          <a:noFill/>
        </p:spPr>
      </p:pic>
      <p:pic>
        <p:nvPicPr>
          <p:cNvPr id="36874" name="Picture 10" descr="la_Ter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852936"/>
            <a:ext cx="1937171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92080" y="3068960"/>
            <a:ext cx="3024336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/>
              <a:t>Décrire et expliquer des transformations chimiques</a:t>
            </a:r>
            <a:endParaRPr lang="fr-FR" sz="2800" dirty="0"/>
          </a:p>
        </p:txBody>
      </p:sp>
      <p:sp>
        <p:nvSpPr>
          <p:cNvPr id="10" name="Flèche droite 9"/>
          <p:cNvSpPr/>
          <p:nvPr/>
        </p:nvSpPr>
        <p:spPr>
          <a:xfrm>
            <a:off x="3923928" y="3140968"/>
            <a:ext cx="129614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4067944" y="3933056"/>
            <a:ext cx="115212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21024725">
            <a:off x="3059656" y="4650988"/>
            <a:ext cx="2186787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courbée vers la gauche 15"/>
          <p:cNvSpPr/>
          <p:nvPr/>
        </p:nvSpPr>
        <p:spPr>
          <a:xfrm rot="1235838">
            <a:off x="7818375" y="2926139"/>
            <a:ext cx="1062831" cy="309292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275856" y="4913784"/>
            <a:ext cx="424847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635896" y="5013177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Programme de Sciences Physiques Chimie </a:t>
            </a:r>
            <a:endParaRPr lang="fr-FR" sz="2800" b="1" dirty="0"/>
          </a:p>
        </p:txBody>
      </p:sp>
      <p:sp>
        <p:nvSpPr>
          <p:cNvPr id="22" name="Flèche droite 21"/>
          <p:cNvSpPr/>
          <p:nvPr/>
        </p:nvSpPr>
        <p:spPr>
          <a:xfrm>
            <a:off x="4644008" y="2204864"/>
            <a:ext cx="115212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23528" y="1556792"/>
            <a:ext cx="4176464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distance de sécurité qui augmente avec la vitesse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8" y="2996952"/>
            <a:ext cx="360040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réaction chimique lors du déclenchement d'un airbag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3528" y="3717032"/>
            <a:ext cx="3744416" cy="923330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mise en évidence expérimentale de rejet de CO</a:t>
            </a:r>
            <a:r>
              <a:rPr lang="fr-FR" b="1" baseline="-25000" dirty="0" smtClean="0">
                <a:solidFill>
                  <a:schemeClr val="bg1"/>
                </a:solidFill>
              </a:rPr>
              <a:t>2</a:t>
            </a:r>
            <a:r>
              <a:rPr lang="fr-FR" b="1" dirty="0" smtClean="0">
                <a:solidFill>
                  <a:schemeClr val="bg1"/>
                </a:solidFill>
              </a:rPr>
              <a:t> par les pots d'échappement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4725144"/>
            <a:ext cx="2664296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réaction chimique de combustion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3528" y="2276872"/>
            <a:ext cx="432048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conversion d'énergie thermique ou électrique en énergie cinétique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8" name="Flèche droite 27"/>
          <p:cNvSpPr/>
          <p:nvPr/>
        </p:nvSpPr>
        <p:spPr>
          <a:xfrm>
            <a:off x="4644008" y="1700808"/>
            <a:ext cx="115212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796136" y="1772816"/>
            <a:ext cx="297939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800" b="1" dirty="0" smtClean="0"/>
              <a:t>L’énergie et ses conversions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èche droite 5"/>
          <p:cNvSpPr/>
          <p:nvPr/>
        </p:nvSpPr>
        <p:spPr>
          <a:xfrm>
            <a:off x="4139952" y="2852936"/>
            <a:ext cx="1440160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3707904" y="3356992"/>
            <a:ext cx="187220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3707904" y="4149080"/>
            <a:ext cx="187220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508104" y="1340768"/>
            <a:ext cx="295232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Les objets techniques, les services et les changements</a:t>
            </a:r>
          </a:p>
          <a:p>
            <a:r>
              <a:rPr lang="fr-FR" dirty="0" smtClean="0"/>
              <a:t>induits dans la société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580112" y="2708920"/>
            <a:ext cx="302433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La modélisation et la simulation des objets et systèmes</a:t>
            </a:r>
          </a:p>
          <a:p>
            <a:r>
              <a:rPr lang="fr-FR" dirty="0" smtClean="0"/>
              <a:t>techniques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580112" y="4077072"/>
            <a:ext cx="295232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L’informatique et la programmation</a:t>
            </a:r>
            <a:endParaRPr lang="fr-FR" dirty="0"/>
          </a:p>
        </p:txBody>
      </p:sp>
      <p:sp>
        <p:nvSpPr>
          <p:cNvPr id="14" name="Flèche droite 13"/>
          <p:cNvSpPr/>
          <p:nvPr/>
        </p:nvSpPr>
        <p:spPr>
          <a:xfrm>
            <a:off x="4716016" y="1772816"/>
            <a:ext cx="79208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763688" y="4725144"/>
            <a:ext cx="424847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267744" y="5157192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Programme de Technologie </a:t>
            </a:r>
            <a:endParaRPr lang="fr-FR" sz="2800" b="1" dirty="0"/>
          </a:p>
        </p:txBody>
      </p:sp>
      <p:sp>
        <p:nvSpPr>
          <p:cNvPr id="17" name="Flèche courbée vers la gauche 16"/>
          <p:cNvSpPr/>
          <p:nvPr/>
        </p:nvSpPr>
        <p:spPr>
          <a:xfrm rot="2008946">
            <a:off x="6892709" y="2360930"/>
            <a:ext cx="1721357" cy="4754215"/>
          </a:xfrm>
          <a:prstGeom prst="curvedLeftArrow">
            <a:avLst>
              <a:gd name="adj1" fmla="val 25000"/>
              <a:gd name="adj2" fmla="val 48454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1484784"/>
            <a:ext cx="4464496" cy="1200329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les nouveaux équipements et systèmes de sécurité: ABS, ESP, Airbag, ceinture de sécurité, </a:t>
            </a:r>
            <a:r>
              <a:rPr lang="fr-FR" b="1" dirty="0" err="1" smtClean="0">
                <a:solidFill>
                  <a:schemeClr val="bg1"/>
                </a:solidFill>
              </a:rPr>
              <a:t>prétensionneur</a:t>
            </a:r>
            <a:r>
              <a:rPr lang="fr-FR" b="1" dirty="0" smtClean="0">
                <a:solidFill>
                  <a:schemeClr val="bg1"/>
                </a:solidFill>
              </a:rPr>
              <a:t> de ceinture, ....</a:t>
            </a:r>
          </a:p>
          <a:p>
            <a:r>
              <a:rPr lang="fr-FR" dirty="0" smtClean="0"/>
              <a:t>	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1520" y="4077072"/>
            <a:ext cx="3456384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n</a:t>
            </a:r>
            <a:r>
              <a:rPr lang="fr-FR" b="1" dirty="0" smtClean="0">
                <a:solidFill>
                  <a:schemeClr val="bg1"/>
                </a:solidFill>
              </a:rPr>
              <a:t>otion de système embarqué  et fonctionnement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20" y="2708920"/>
            <a:ext cx="3888432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maquette principe de fonctionnement de l'effet de serre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3356992"/>
            <a:ext cx="3456384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maquette véhicule photovoltaïque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457200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trajet de l'alcool dans le tube digestif, le sang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980728"/>
            <a:ext cx="457200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effets de l'alcool et des drogues sur le fonctionnement du système nerveux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700808"/>
            <a:ext cx="4572000" cy="646331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augmentation de l'effet de serre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			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3429000"/>
            <a:ext cx="4572000" cy="1200329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l'évolution climatique sur la terre à l'échelle de la vie humaine et de la création de la planète (glaciations du quaternaire)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420888"/>
            <a:ext cx="4572000" cy="923330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recherches documentaires:/enquête : le réchauffement climatique mythe ou réalité ?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5445224"/>
            <a:ext cx="457200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identifier les formes d'énergies renouvelables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4725144"/>
            <a:ext cx="457200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nécessité de développer l'utilisation d'énergies renouvelables 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4860032" y="404664"/>
            <a:ext cx="79208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4860032" y="1124744"/>
            <a:ext cx="79208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4860032" y="1772816"/>
            <a:ext cx="79208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4860032" y="5517232"/>
            <a:ext cx="79208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4860032" y="4797152"/>
            <a:ext cx="79208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4860032" y="3789040"/>
            <a:ext cx="79208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4860032" y="2636912"/>
            <a:ext cx="79208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796136" y="4913784"/>
            <a:ext cx="291581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084168" y="5042118"/>
            <a:ext cx="2483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Programme de Sciences et Vie de la Terre  </a:t>
            </a:r>
            <a:endParaRPr lang="fr-FR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5652120" y="620688"/>
            <a:ext cx="301877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 smtClean="0"/>
              <a:t>Le corps humain et la santé</a:t>
            </a:r>
            <a:endParaRPr lang="fr-FR" sz="2400" dirty="0"/>
          </a:p>
        </p:txBody>
      </p:sp>
      <p:sp>
        <p:nvSpPr>
          <p:cNvPr id="21" name="Rectangle 20"/>
          <p:cNvSpPr/>
          <p:nvPr/>
        </p:nvSpPr>
        <p:spPr>
          <a:xfrm>
            <a:off x="5940152" y="2348880"/>
            <a:ext cx="2736304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 smtClean="0"/>
              <a:t>La planète Terre, l’environnement et l’action humaine</a:t>
            </a:r>
            <a:endParaRPr lang="fr-FR" sz="2800" dirty="0"/>
          </a:p>
        </p:txBody>
      </p:sp>
      <p:sp>
        <p:nvSpPr>
          <p:cNvPr id="22" name="Accolade fermante 21"/>
          <p:cNvSpPr/>
          <p:nvPr/>
        </p:nvSpPr>
        <p:spPr>
          <a:xfrm>
            <a:off x="5508104" y="1772816"/>
            <a:ext cx="360040" cy="4176464"/>
          </a:xfrm>
          <a:prstGeom prst="rightBrace">
            <a:avLst>
              <a:gd name="adj1" fmla="val 8333"/>
              <a:gd name="adj2" fmla="val 5033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 flipH="1">
            <a:off x="7524328" y="4509120"/>
            <a:ext cx="288032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en angle 25"/>
          <p:cNvCxnSpPr>
            <a:stCxn id="20" idx="3"/>
            <a:endCxn id="17" idx="3"/>
          </p:cNvCxnSpPr>
          <p:nvPr/>
        </p:nvCxnSpPr>
        <p:spPr>
          <a:xfrm flipH="1">
            <a:off x="8567936" y="1036187"/>
            <a:ext cx="102959" cy="4913872"/>
          </a:xfrm>
          <a:prstGeom prst="bentConnector3">
            <a:avLst>
              <a:gd name="adj1" fmla="val -383506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348880"/>
            <a:ext cx="8424936" cy="41549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Domaine 1</a:t>
            </a:r>
            <a:r>
              <a:rPr lang="fr-FR" sz="2400" dirty="0" smtClean="0"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les langages pour penser et communiquer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4BACC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Comprendre, s'exprimer en utilisant les langages math</a:t>
            </a:r>
            <a:r>
              <a:rPr lang="fr-FR" sz="1600" dirty="0" smtClean="0">
                <a:solidFill>
                  <a:srgbClr val="4BACC6"/>
                </a:solidFill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1600" dirty="0" smtClean="0">
                <a:solidFill>
                  <a:srgbClr val="4BACC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matiques, scientifiques et informatiques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Domaine 2</a:t>
            </a:r>
            <a:r>
              <a:rPr lang="fr-FR" sz="2400" dirty="0" smtClean="0"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les m</a:t>
            </a:r>
            <a:r>
              <a:rPr lang="fr-FR" sz="2400" dirty="0" smtClean="0"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thodes et outils pour apprendre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4BACC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Coop</a:t>
            </a:r>
            <a:r>
              <a:rPr lang="fr-FR" sz="1600" dirty="0" smtClean="0">
                <a:solidFill>
                  <a:srgbClr val="4BACC6"/>
                </a:solidFill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1600" dirty="0" smtClean="0">
                <a:solidFill>
                  <a:srgbClr val="4BACC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ration et r</a:t>
            </a:r>
            <a:r>
              <a:rPr lang="fr-FR" sz="1600" dirty="0" smtClean="0">
                <a:solidFill>
                  <a:srgbClr val="4BACC6"/>
                </a:solidFill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1600" dirty="0" smtClean="0">
                <a:solidFill>
                  <a:srgbClr val="4BACC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alisation de projets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4BACC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M</a:t>
            </a:r>
            <a:r>
              <a:rPr lang="fr-FR" sz="1600" dirty="0" smtClean="0">
                <a:solidFill>
                  <a:srgbClr val="4BACC6"/>
                </a:solidFill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1600" dirty="0" smtClean="0">
                <a:solidFill>
                  <a:srgbClr val="4BACC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dias, d</a:t>
            </a:r>
            <a:r>
              <a:rPr lang="fr-FR" sz="1600" dirty="0" smtClean="0">
                <a:solidFill>
                  <a:srgbClr val="4BACC6"/>
                </a:solidFill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1600" dirty="0" smtClean="0">
                <a:solidFill>
                  <a:srgbClr val="4BACC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marches de recherche et de traitement de l'information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Domaine 3</a:t>
            </a:r>
            <a:r>
              <a:rPr lang="fr-FR" sz="2400" dirty="0" smtClean="0"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formation de la personne et du citoyen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4BACC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-R</a:t>
            </a:r>
            <a:r>
              <a:rPr lang="fr-FR" sz="1600" dirty="0" smtClean="0">
                <a:solidFill>
                  <a:srgbClr val="4BACC6"/>
                </a:solidFill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1600" dirty="0" smtClean="0">
                <a:solidFill>
                  <a:srgbClr val="4BACC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flexion et discernement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4BACC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-Responsabilit</a:t>
            </a:r>
            <a:r>
              <a:rPr lang="fr-FR" sz="1600" dirty="0" smtClean="0">
                <a:solidFill>
                  <a:srgbClr val="4BACC6"/>
                </a:solidFill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1600" dirty="0" smtClean="0">
                <a:solidFill>
                  <a:srgbClr val="4BACC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sens de l'engagement et de l'initiative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Domaine 4</a:t>
            </a:r>
            <a:r>
              <a:rPr lang="fr-FR" sz="2400" dirty="0" smtClean="0"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syst</a:t>
            </a:r>
            <a:r>
              <a:rPr lang="fr-FR" sz="2400" dirty="0" smtClean="0"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mes naturels et les syst</a:t>
            </a:r>
            <a:r>
              <a:rPr lang="fr-FR" sz="2400" dirty="0" smtClean="0"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mes techniques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4BACC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D</a:t>
            </a:r>
            <a:r>
              <a:rPr lang="fr-FR" sz="1600" dirty="0" smtClean="0">
                <a:solidFill>
                  <a:srgbClr val="4BACC6"/>
                </a:solidFill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1600" dirty="0" smtClean="0">
                <a:solidFill>
                  <a:srgbClr val="4BACC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marches scientifiques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4BACC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Conception, cr</a:t>
            </a:r>
            <a:r>
              <a:rPr lang="fr-FR" sz="1600" dirty="0" smtClean="0">
                <a:solidFill>
                  <a:srgbClr val="4BACC6"/>
                </a:solidFill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1600" dirty="0" smtClean="0">
                <a:solidFill>
                  <a:srgbClr val="4BACC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ation, r</a:t>
            </a:r>
            <a:r>
              <a:rPr lang="fr-FR" sz="1600" dirty="0" smtClean="0">
                <a:solidFill>
                  <a:srgbClr val="4BACC6"/>
                </a:solidFill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1600" dirty="0" smtClean="0">
                <a:solidFill>
                  <a:srgbClr val="4BACC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alisation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Domaine 5</a:t>
            </a:r>
            <a:r>
              <a:rPr lang="fr-FR" sz="2400" dirty="0" smtClean="0"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repr</a:t>
            </a:r>
            <a:r>
              <a:rPr lang="fr-FR" sz="2400" dirty="0" smtClean="0"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sentation du monde et activit</a:t>
            </a:r>
            <a:r>
              <a:rPr lang="fr-FR" sz="2400" dirty="0" smtClean="0"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humaine </a:t>
            </a:r>
            <a:endParaRPr lang="fr-FR" sz="2400" dirty="0" smtClean="0">
              <a:solidFill>
                <a:srgbClr val="4BACC6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4BACC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Invention, élaboration, production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632" y="1124744"/>
            <a:ext cx="766936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fr-FR" sz="3200" b="1" i="1" dirty="0" smtClean="0"/>
              <a:t>Une idée de projet qui s’appuie sur des domaines du socle commun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348880"/>
            <a:ext cx="8280920" cy="41549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fr-FR" sz="2400" dirty="0" smtClean="0"/>
              <a:t>   Pratiquer des démarches scientifiques</a:t>
            </a:r>
          </a:p>
          <a:p>
            <a:pPr lvl="0"/>
            <a:endParaRPr lang="fr-FR" sz="2400" dirty="0" smtClean="0"/>
          </a:p>
          <a:p>
            <a:pPr lvl="0">
              <a:buFont typeface="Wingdings" pitchFamily="2" charset="2"/>
              <a:buChar char="Ø"/>
            </a:pPr>
            <a:r>
              <a:rPr lang="fr-FR" sz="2400" dirty="0" smtClean="0"/>
              <a:t>   Concevoir, créer, réaliser</a:t>
            </a:r>
          </a:p>
          <a:p>
            <a:pPr lvl="0"/>
            <a:endParaRPr lang="fr-FR" sz="2400" dirty="0" smtClean="0"/>
          </a:p>
          <a:p>
            <a:pPr lvl="0">
              <a:buFont typeface="Wingdings" pitchFamily="2" charset="2"/>
              <a:buChar char="Ø"/>
            </a:pPr>
            <a:r>
              <a:rPr lang="fr-FR" sz="2400" dirty="0" smtClean="0"/>
              <a:t>   S’approprier des outils et des méthodes pour apprendre</a:t>
            </a:r>
          </a:p>
          <a:p>
            <a:pPr lvl="0"/>
            <a:endParaRPr lang="fr-FR" sz="2400" dirty="0" smtClean="0"/>
          </a:p>
          <a:p>
            <a:pPr lvl="0">
              <a:buFont typeface="Wingdings" pitchFamily="2" charset="2"/>
              <a:buChar char="Ø"/>
            </a:pPr>
            <a:r>
              <a:rPr lang="fr-FR" sz="2400" dirty="0" smtClean="0"/>
              <a:t>   Pratiquer des langages</a:t>
            </a:r>
          </a:p>
          <a:p>
            <a:pPr lvl="0"/>
            <a:endParaRPr lang="fr-FR" sz="2400" dirty="0" smtClean="0"/>
          </a:p>
          <a:p>
            <a:pPr lvl="0">
              <a:buFont typeface="Wingdings" pitchFamily="2" charset="2"/>
              <a:buChar char="Ø"/>
            </a:pPr>
            <a:r>
              <a:rPr lang="fr-FR" sz="2400" dirty="0" smtClean="0"/>
              <a:t>   Mobiliser des outils numériques</a:t>
            </a:r>
          </a:p>
          <a:p>
            <a:pPr lvl="0"/>
            <a:endParaRPr lang="fr-FR" sz="2400" dirty="0" smtClean="0"/>
          </a:p>
          <a:p>
            <a:pPr lvl="0">
              <a:buFont typeface="Wingdings" pitchFamily="2" charset="2"/>
              <a:buChar char="Ø"/>
            </a:pPr>
            <a:r>
              <a:rPr lang="fr-FR" sz="2400" dirty="0" smtClean="0"/>
              <a:t>   Adopter un comportement éthique et responsable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1403648" y="1124744"/>
            <a:ext cx="7488832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fr-FR" sz="3200" b="1" i="1" dirty="0" smtClean="0"/>
              <a:t>Une idée de projet qui contribue à valider des compétences transversales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1124744"/>
            <a:ext cx="684076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fr-FR" sz="3200" b="1" i="1" dirty="0" smtClean="0"/>
              <a:t>Une idée de projet qui participe aux parcours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9752" y="2636912"/>
            <a:ext cx="237626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fr-FR" sz="3600" dirty="0" smtClean="0">
                <a:solidFill>
                  <a:schemeClr val="tx1"/>
                </a:solidFill>
              </a:rPr>
              <a:t>Citoyen</a:t>
            </a:r>
          </a:p>
        </p:txBody>
      </p:sp>
      <p:sp>
        <p:nvSpPr>
          <p:cNvPr id="6" name="Rectangle 5"/>
          <p:cNvSpPr/>
          <p:nvPr/>
        </p:nvSpPr>
        <p:spPr>
          <a:xfrm>
            <a:off x="3563888" y="4581128"/>
            <a:ext cx="489654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fr-FR" sz="3600" dirty="0" smtClean="0">
                <a:solidFill>
                  <a:schemeClr val="tx1"/>
                </a:solidFill>
              </a:rPr>
              <a:t>Education à la santé </a:t>
            </a:r>
          </a:p>
        </p:txBody>
      </p:sp>
      <p:pic>
        <p:nvPicPr>
          <p:cNvPr id="6150" name="Picture 6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48880"/>
            <a:ext cx="1944215" cy="1944216"/>
          </a:xfrm>
          <a:prstGeom prst="rect">
            <a:avLst/>
          </a:prstGeom>
          <a:noFill/>
        </p:spPr>
      </p:pic>
      <p:pic>
        <p:nvPicPr>
          <p:cNvPr id="6152" name="Picture 8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77072"/>
            <a:ext cx="2660181" cy="174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5696" y="1484784"/>
            <a:ext cx="70567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fr-FR" sz="3200" b="1" i="1" dirty="0" smtClean="0"/>
              <a:t>Des modalités d’évaluation à envisager   </a:t>
            </a:r>
          </a:p>
        </p:txBody>
      </p:sp>
      <p:sp>
        <p:nvSpPr>
          <p:cNvPr id="4" name="Nuage 3"/>
          <p:cNvSpPr/>
          <p:nvPr/>
        </p:nvSpPr>
        <p:spPr>
          <a:xfrm>
            <a:off x="179512" y="2348880"/>
            <a:ext cx="2160240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Nuage 4"/>
          <p:cNvSpPr/>
          <p:nvPr/>
        </p:nvSpPr>
        <p:spPr>
          <a:xfrm>
            <a:off x="1691680" y="3284984"/>
            <a:ext cx="2736304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Nuage 5"/>
          <p:cNvSpPr/>
          <p:nvPr/>
        </p:nvSpPr>
        <p:spPr>
          <a:xfrm>
            <a:off x="3491880" y="4437112"/>
            <a:ext cx="2160240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Nuage 6"/>
          <p:cNvSpPr/>
          <p:nvPr/>
        </p:nvSpPr>
        <p:spPr>
          <a:xfrm>
            <a:off x="2987824" y="2204864"/>
            <a:ext cx="2160240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Nuage 7"/>
          <p:cNvSpPr/>
          <p:nvPr/>
        </p:nvSpPr>
        <p:spPr>
          <a:xfrm>
            <a:off x="5436096" y="2204864"/>
            <a:ext cx="2160240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Nuage 8"/>
          <p:cNvSpPr/>
          <p:nvPr/>
        </p:nvSpPr>
        <p:spPr>
          <a:xfrm>
            <a:off x="5724128" y="3501008"/>
            <a:ext cx="2160240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Nuage 9"/>
          <p:cNvSpPr/>
          <p:nvPr/>
        </p:nvSpPr>
        <p:spPr>
          <a:xfrm>
            <a:off x="971600" y="4797152"/>
            <a:ext cx="2160240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851920" y="47251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collective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940152" y="24928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écrite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491880" y="24928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orale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403648" y="50851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individuelle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899592" y="25649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pratique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195736" y="36450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autoévaluation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868144" y="37890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 des pairs</a:t>
            </a:r>
            <a:endParaRPr lang="fr-FR" dirty="0"/>
          </a:p>
        </p:txBody>
      </p:sp>
      <p:sp>
        <p:nvSpPr>
          <p:cNvPr id="19" name="Nuage 18"/>
          <p:cNvSpPr/>
          <p:nvPr/>
        </p:nvSpPr>
        <p:spPr>
          <a:xfrm>
            <a:off x="5796136" y="5301208"/>
            <a:ext cx="2160240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156176" y="55172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Autres…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3789040"/>
            <a:ext cx="640871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2">
              <a:buFont typeface="Wingdings" pitchFamily="2" charset="2"/>
              <a:buChar char="Ø"/>
            </a:pPr>
            <a:r>
              <a:rPr lang="fr-FR" sz="3200" b="1" i="1" dirty="0" smtClean="0">
                <a:solidFill>
                  <a:schemeClr val="tx1"/>
                </a:solidFill>
              </a:rPr>
              <a:t>Qui peuvent être variées </a:t>
            </a:r>
          </a:p>
        </p:txBody>
      </p:sp>
      <p:pic>
        <p:nvPicPr>
          <p:cNvPr id="35844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88840"/>
            <a:ext cx="2304256" cy="1664186"/>
          </a:xfrm>
          <a:prstGeom prst="rect">
            <a:avLst/>
          </a:prstGeom>
          <a:noFill/>
        </p:spPr>
      </p:pic>
      <p:pic>
        <p:nvPicPr>
          <p:cNvPr id="35858" name="Picture 18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76872"/>
            <a:ext cx="1080120" cy="1165393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403648" y="1340768"/>
            <a:ext cx="756084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3200" b="1" i="1" dirty="0" smtClean="0">
                <a:solidFill>
                  <a:schemeClr val="bg1"/>
                </a:solidFill>
              </a:rPr>
              <a:t>Des organisations disciplinaires  à décider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51720" y="4725144"/>
            <a:ext cx="648072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2">
              <a:buFont typeface="Wingdings" pitchFamily="2" charset="2"/>
              <a:buChar char="Ø"/>
            </a:pPr>
            <a:r>
              <a:rPr lang="fr-FR" sz="3200" b="1" i="1" dirty="0" smtClean="0"/>
              <a:t>Qui dépendent des contextes d’établissement et des choix des équipes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772816"/>
            <a:ext cx="158417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fr-FR" sz="2000" b="1" i="1" dirty="0" smtClean="0"/>
              <a:t>Exemple 1: 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835696" y="2852936"/>
          <a:ext cx="60960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508000"/>
                <a:gridCol w="508000"/>
                <a:gridCol w="1016000"/>
                <a:gridCol w="1016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1h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1h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1h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1h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1h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Projet 1</a:t>
                      </a:r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SVT</a:t>
                      </a:r>
                      <a:endParaRPr lang="fr-F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Technologie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Sciences physiques 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Projet 2</a:t>
                      </a:r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SVT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Technologie</a:t>
                      </a:r>
                      <a:endParaRPr lang="fr-FR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Sciences physiques 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Projet 3</a:t>
                      </a:r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SVT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Technologie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Sciences physiques 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67744" y="980728"/>
            <a:ext cx="64087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Mise en barrette séquentielle (par séquence de 12 semaines mais variable selon établissement, selon le nombre de période de stage…) 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L’emploi du temps est fixe pour la durée du projet pour les enseignants impliqués et les élèves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18656" y="1268760"/>
            <a:ext cx="70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Il était une fois le Lycée Jean Rostand de Nevers… </a:t>
            </a:r>
          </a:p>
          <a:p>
            <a:r>
              <a:rPr lang="fr-FR" sz="2400" i="1" dirty="0" smtClean="0"/>
              <a:t>…à 20 km du circuit de Magny Cours !!!</a:t>
            </a:r>
            <a:endParaRPr lang="fr-FR" sz="2400" i="1" dirty="0"/>
          </a:p>
        </p:txBody>
      </p:sp>
      <p:sp>
        <p:nvSpPr>
          <p:cNvPr id="1028" name="AutoShape 4" descr="Résultat de recherche d'images pour &quot;affiche circuit classique 2016 magny cour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2953337" cy="4176464"/>
          </a:xfrm>
          <a:prstGeom prst="rect">
            <a:avLst/>
          </a:prstGeom>
          <a:noFill/>
        </p:spPr>
      </p:pic>
      <p:pic>
        <p:nvPicPr>
          <p:cNvPr id="1032" name="Picture 8" descr="http://www.circuitmagnycours.com/contenus/42/cms_mediatheque/281/160210164336__cl_5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87634"/>
            <a:ext cx="4176464" cy="27815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491880" y="4919008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Des affiches dans la ville.. des photos dans le journal du centre…quelques rencontres avec des passionnés et des professionnels….</a:t>
            </a:r>
            <a:endParaRPr lang="fr-F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899592" y="2132856"/>
          <a:ext cx="799289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419586"/>
                <a:gridCol w="1141841"/>
                <a:gridCol w="570921"/>
                <a:gridCol w="570921"/>
                <a:gridCol w="570921"/>
                <a:gridCol w="570921"/>
                <a:gridCol w="1141841"/>
                <a:gridCol w="570921"/>
                <a:gridCol w="570921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1h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1h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1h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1h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1h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40080">
                <a:tc rowSpan="5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Projet 1</a:t>
                      </a:r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Semaine</a:t>
                      </a:r>
                      <a:r>
                        <a:rPr lang="fr-FR" baseline="0" dirty="0" smtClean="0"/>
                        <a:t> 1</a:t>
                      </a:r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SVT</a:t>
                      </a:r>
                      <a:endParaRPr lang="fr-FR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r>
                        <a:rPr lang="fr-FR" sz="1400" dirty="0" smtClean="0"/>
                        <a:t>Technologie</a:t>
                      </a:r>
                      <a:r>
                        <a:rPr lang="fr-FR" sz="1400" baseline="0" dirty="0" smtClean="0"/>
                        <a:t> </a:t>
                      </a:r>
                      <a:endParaRPr lang="fr-FR" sz="140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Sciences physiques </a:t>
                      </a:r>
                      <a:endParaRPr lang="fr-FR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Semaine</a:t>
                      </a:r>
                      <a:r>
                        <a:rPr lang="fr-FR" baseline="0" dirty="0" smtClean="0"/>
                        <a:t> 2</a:t>
                      </a:r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SVT</a:t>
                      </a:r>
                      <a:endParaRPr lang="fr-FR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Technologie</a:t>
                      </a:r>
                      <a:endParaRPr lang="fr-FR" sz="140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971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Semaine 3</a:t>
                      </a:r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SVT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Technologie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Sciences physiques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Semaine 4</a:t>
                      </a:r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SVT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Technologie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Sciences physiques </a:t>
                      </a:r>
                    </a:p>
                    <a:p>
                      <a:endParaRPr lang="fr-FR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…..</a:t>
                      </a:r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Projet 2</a:t>
                      </a:r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Semaine 1</a:t>
                      </a:r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SVT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Technologie</a:t>
                      </a:r>
                      <a:endParaRPr lang="fr-FR" sz="140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Sciences physiques 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Semaine 2</a:t>
                      </a:r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SVT</a:t>
                      </a:r>
                      <a:endParaRPr lang="fr-FR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Technologie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Sciences physiques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…..</a:t>
                      </a:r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11560" y="1484784"/>
            <a:ext cx="158417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fr-FR" sz="2000" b="1" i="1" dirty="0" smtClean="0"/>
              <a:t>Exemple 2: 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267744" y="1052736"/>
            <a:ext cx="6408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lanning réfléchi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sur l’ensemble de l’année scolaire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es différents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enseignants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sont disponibles sur l’ensemble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de la plage des 4,5h et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interviennent en fonction des besoins et du projet (horaires globalisés)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971600" y="3861048"/>
          <a:ext cx="7128792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132"/>
                <a:gridCol w="1188132"/>
                <a:gridCol w="594066"/>
                <a:gridCol w="594066"/>
                <a:gridCol w="1188132"/>
                <a:gridCol w="1188132"/>
                <a:gridCol w="594066"/>
                <a:gridCol w="594066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Jour 1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Jour 2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1h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1h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1h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1h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1h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Groupe 1</a:t>
                      </a:r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SVT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Technologie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Sciences physiques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Groupe2</a:t>
                      </a:r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Technologie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SVT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Sciences physiques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5536" y="1772816"/>
            <a:ext cx="158417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fr-FR" sz="2000" b="1" i="1" dirty="0" smtClean="0"/>
              <a:t>Exemple 3: </a:t>
            </a: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23728" y="908720"/>
            <a:ext cx="65527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lanning fixe à l’année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 enseignants en barrette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4,5 heures de projet réparties sur 2 jours différents de la semaine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ea typeface="Times New Roman" pitchFamily="18" charset="0"/>
                <a:cs typeface="Arial" pitchFamily="34" charset="0"/>
              </a:rPr>
              <a:t>U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ne classe scindée en 2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groupes (si la répartition de la dotation horaire du lycée permet cette option car pas inscrite dans les textes qui régissent la 3 prépa pro)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2708920"/>
            <a:ext cx="576064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3600" b="1" i="1" dirty="0" smtClean="0">
                <a:solidFill>
                  <a:schemeClr val="bg1"/>
                </a:solidFill>
              </a:rPr>
              <a:t>A vous maintenant…!!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61817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187624" y="1268760"/>
            <a:ext cx="712879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Et une question qui émerge…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4725144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B050"/>
                </a:solidFill>
              </a:rPr>
              <a:t>Et dans la tête de l’enseignant… :</a:t>
            </a:r>
          </a:p>
          <a:p>
            <a:pPr algn="ctr"/>
            <a:r>
              <a:rPr lang="fr-FR" sz="2400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fr-FR" sz="2000" i="1" dirty="0" smtClean="0">
                <a:solidFill>
                  <a:srgbClr val="00B050"/>
                </a:solidFill>
              </a:rPr>
              <a:t>ET SI CETTE QUESTION DEVENAIT L’OBJET D’UN PROJET D’ÉTUDE EN PÔLE SCIENCES AVEC LES 3</a:t>
            </a:r>
            <a:r>
              <a:rPr lang="fr-FR" sz="2000" i="1" baseline="30000" dirty="0" smtClean="0">
                <a:solidFill>
                  <a:srgbClr val="00B050"/>
                </a:solidFill>
              </a:rPr>
              <a:t>è</a:t>
            </a:r>
            <a:r>
              <a:rPr lang="fr-FR" sz="2000" i="1" dirty="0" smtClean="0">
                <a:solidFill>
                  <a:srgbClr val="00B050"/>
                </a:solidFill>
              </a:rPr>
              <a:t> PRÉPA PRO ?</a:t>
            </a:r>
            <a:endParaRPr lang="fr-FR" sz="20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3419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573016"/>
            <a:ext cx="36099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797152"/>
            <a:ext cx="39719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223120" y="1412776"/>
            <a:ext cx="7741368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/>
              <a:t>Des pistes possibles pour commencer à répondre à la question…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685" y="980729"/>
            <a:ext cx="8596644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67544" y="404664"/>
            <a:ext cx="734481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Qui,  si on creuse un peu, conduisent à de nombreuses autres idées…  et à une carte mentale complexe  !!!!!</a:t>
            </a:r>
          </a:p>
        </p:txBody>
      </p:sp>
      <p:sp>
        <p:nvSpPr>
          <p:cNvPr id="19460" name="AutoShape 4" descr="Résultat de recherche d'images pour &quot;émoticôn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9462" name="Picture 6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1584176" cy="1472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62203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259632" y="1340768"/>
            <a:ext cx="208823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i="1" dirty="0" smtClean="0"/>
              <a:t>Petit zoom sur des idées…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052736"/>
            <a:ext cx="33147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04864"/>
            <a:ext cx="38195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691680" y="1556792"/>
            <a:ext cx="684076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…Sur des partenariats possibles…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46043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052736"/>
            <a:ext cx="3819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331640" y="1340768"/>
            <a:ext cx="201622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i="1" dirty="0" smtClean="0"/>
              <a:t>….d’autres idées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835183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0848"/>
            <a:ext cx="33242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784"/>
            <a:ext cx="25622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725144"/>
            <a:ext cx="42195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763688" y="1484784"/>
            <a:ext cx="201622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i="1" dirty="0" smtClean="0"/>
              <a:t>….la suite …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presentation_juillet_2014">
  <a:themeElements>
    <a:clrScheme name="rectorat color scheme">
      <a:dk1>
        <a:sysClr val="windowText" lastClr="000000"/>
      </a:dk1>
      <a:lt1>
        <a:sysClr val="window" lastClr="FFFFFF"/>
      </a:lt1>
      <a:dk2>
        <a:srgbClr val="754595"/>
      </a:dk2>
      <a:lt2>
        <a:srgbClr val="A0A0A0"/>
      </a:lt2>
      <a:accent1>
        <a:srgbClr val="FE19FF"/>
      </a:accent1>
      <a:accent2>
        <a:srgbClr val="92D050"/>
      </a:accent2>
      <a:accent3>
        <a:srgbClr val="FF0000"/>
      </a:accent3>
      <a:accent4>
        <a:srgbClr val="00B0F0"/>
      </a:accent4>
      <a:accent5>
        <a:srgbClr val="FFC000"/>
      </a:accent5>
      <a:accent6>
        <a:srgbClr val="00FF99"/>
      </a:accent6>
      <a:hlink>
        <a:srgbClr val="0000FF"/>
      </a:hlink>
      <a:folHlink>
        <a:srgbClr val="9E00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modele_presentation_juillet_2014</Template>
  <TotalTime>698</TotalTime>
  <Words>731</Words>
  <Application>Microsoft Office PowerPoint</Application>
  <PresentationFormat>Affichage à l'écran (4:3)</PresentationFormat>
  <Paragraphs>195</Paragraphs>
  <Slides>22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modele_presentation_juillet_2014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Michel</dc:creator>
  <cp:lastModifiedBy>Charlotte Samsoen</cp:lastModifiedBy>
  <cp:revision>63</cp:revision>
  <dcterms:created xsi:type="dcterms:W3CDTF">2016-03-05T18:16:45Z</dcterms:created>
  <dcterms:modified xsi:type="dcterms:W3CDTF">2016-08-18T08:09:03Z</dcterms:modified>
</cp:coreProperties>
</file>