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086" autoAdjust="0"/>
  </p:normalViewPr>
  <p:slideViewPr>
    <p:cSldViewPr snapToGrid="0" snapToObjects="1">
      <p:cViewPr varScale="1">
        <p:scale>
          <a:sx n="64" d="100"/>
          <a:sy n="64" d="100"/>
        </p:scale>
        <p:origin x="-1349"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fr-FR"/>
  <c:style val="18"/>
  <c:chart>
    <c:plotArea>
      <c:layout>
        <c:manualLayout>
          <c:layoutTarget val="inner"/>
          <c:xMode val="edge"/>
          <c:yMode val="edge"/>
          <c:x val="0.22643569553805803"/>
          <c:y val="6.5000000000000016E-2"/>
          <c:w val="0.63905741469816324"/>
          <c:h val="0.82604183070866111"/>
        </c:manualLayout>
      </c:layout>
      <c:barChart>
        <c:barDir val="col"/>
        <c:grouping val="clustered"/>
        <c:ser>
          <c:idx val="0"/>
          <c:order val="0"/>
          <c:tx>
            <c:strRef>
              <c:f>Feuil1!$B$1</c:f>
              <c:strCache>
                <c:ptCount val="1"/>
                <c:pt idx="0">
                  <c:v>2014</c:v>
                </c:pt>
              </c:strCache>
            </c:strRef>
          </c:tx>
          <c:cat>
            <c:strRef>
              <c:f>Feuil1!$A$2:$A$3</c:f>
              <c:strCache>
                <c:ptCount val="2"/>
                <c:pt idx="0">
                  <c:v>Domicile</c:v>
                </c:pt>
                <c:pt idx="1">
                  <c:v>Structure</c:v>
                </c:pt>
              </c:strCache>
            </c:strRef>
          </c:cat>
          <c:val>
            <c:numRef>
              <c:f>Feuil1!$B$2:$B$3</c:f>
              <c:numCache>
                <c:formatCode>0.00%</c:formatCode>
                <c:ptCount val="2"/>
                <c:pt idx="0">
                  <c:v>0.95500000000000007</c:v>
                </c:pt>
                <c:pt idx="1">
                  <c:v>0.92500000000000004</c:v>
                </c:pt>
              </c:numCache>
            </c:numRef>
          </c:val>
        </c:ser>
        <c:ser>
          <c:idx val="1"/>
          <c:order val="1"/>
          <c:tx>
            <c:strRef>
              <c:f>Feuil1!$C$1</c:f>
              <c:strCache>
                <c:ptCount val="1"/>
                <c:pt idx="0">
                  <c:v>2015</c:v>
                </c:pt>
              </c:strCache>
            </c:strRef>
          </c:tx>
          <c:cat>
            <c:strRef>
              <c:f>Feuil1!$A$2:$A$3</c:f>
              <c:strCache>
                <c:ptCount val="2"/>
                <c:pt idx="0">
                  <c:v>Domicile</c:v>
                </c:pt>
                <c:pt idx="1">
                  <c:v>Structure</c:v>
                </c:pt>
              </c:strCache>
            </c:strRef>
          </c:cat>
          <c:val>
            <c:numRef>
              <c:f>Feuil1!$C$2:$C$3</c:f>
              <c:numCache>
                <c:formatCode>0.00%</c:formatCode>
                <c:ptCount val="2"/>
                <c:pt idx="0">
                  <c:v>0.81500000000000006</c:v>
                </c:pt>
                <c:pt idx="1">
                  <c:v>0.90900000000000003</c:v>
                </c:pt>
              </c:numCache>
            </c:numRef>
          </c:val>
        </c:ser>
        <c:dLbls/>
        <c:axId val="69572096"/>
        <c:axId val="69573632"/>
      </c:barChart>
      <c:catAx>
        <c:axId val="69572096"/>
        <c:scaling>
          <c:orientation val="minMax"/>
        </c:scaling>
        <c:axPos val="b"/>
        <c:tickLblPos val="nextTo"/>
        <c:crossAx val="69573632"/>
        <c:crosses val="autoZero"/>
        <c:auto val="1"/>
        <c:lblAlgn val="ctr"/>
        <c:lblOffset val="100"/>
      </c:catAx>
      <c:valAx>
        <c:axId val="69573632"/>
        <c:scaling>
          <c:orientation val="minMax"/>
        </c:scaling>
        <c:axPos val="l"/>
        <c:majorGridlines/>
        <c:numFmt formatCode="0.00%" sourceLinked="1"/>
        <c:tickLblPos val="nextTo"/>
        <c:crossAx val="69572096"/>
        <c:crosses val="autoZero"/>
        <c:crossBetween val="between"/>
      </c:valAx>
    </c:plotArea>
    <c:legend>
      <c:legendPos val="r"/>
      <c:layout/>
    </c:legend>
    <c:plotVisOnly val="1"/>
    <c:dispBlanksAs val="gap"/>
  </c:chart>
  <c:txPr>
    <a:bodyPr/>
    <a:lstStyle/>
    <a:p>
      <a:pPr>
        <a:defRPr sz="1800"/>
      </a:pPr>
      <a:endParaRPr lang="fr-F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C4D667-2F65-DF4C-B2B8-F6286292AB3D}" type="datetimeFigureOut">
              <a:rPr lang="fr-FR" smtClean="0"/>
              <a:pPr/>
              <a:t>24/04/2016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330885-3784-A942-976C-860770290AC3}" type="slidenum">
              <a:rPr lang="fr-FR" smtClean="0"/>
              <a:pPr/>
              <a:t>‹N°›</a:t>
            </a:fld>
            <a:endParaRPr lang="fr-FR"/>
          </a:p>
        </p:txBody>
      </p:sp>
    </p:spTree>
    <p:extLst>
      <p:ext uri="{BB962C8B-B14F-4D97-AF65-F5344CB8AC3E}">
        <p14:creationId xmlns:p14="http://schemas.microsoft.com/office/powerpoint/2010/main" xmlns="" val="12719917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résultats ont été</a:t>
            </a:r>
            <a:r>
              <a:rPr lang="fr-FR" baseline="0" dirty="0" smtClean="0"/>
              <a:t> bien moins bons en 2015 qu’en 2014 surtout pour l’option « à domicile ». Ces chiffres s’expliquent en grande partie par les résultats de l’épreuve E2 mais aussi par des notes de CCF très disparates entre les établissements scolaires notamment pour l’épreuve E13. (voir diapo suivante).</a:t>
            </a:r>
            <a:endParaRPr lang="fr-FR" dirty="0"/>
          </a:p>
        </p:txBody>
      </p:sp>
      <p:sp>
        <p:nvSpPr>
          <p:cNvPr id="4" name="Espace réservé du numéro de diapositive 3"/>
          <p:cNvSpPr>
            <a:spLocks noGrp="1"/>
          </p:cNvSpPr>
          <p:nvPr>
            <p:ph type="sldNum" sz="quarter" idx="10"/>
          </p:nvPr>
        </p:nvSpPr>
        <p:spPr/>
        <p:txBody>
          <a:bodyPr/>
          <a:lstStyle/>
          <a:p>
            <a:fld id="{2B330885-3784-A942-976C-860770290AC3}" type="slidenum">
              <a:rPr lang="fr-FR" smtClean="0"/>
              <a:pPr/>
              <a:t>3</a:t>
            </a:fld>
            <a:endParaRPr lang="fr-FR"/>
          </a:p>
        </p:txBody>
      </p:sp>
    </p:spTree>
    <p:extLst>
      <p:ext uri="{BB962C8B-B14F-4D97-AF65-F5344CB8AC3E}">
        <p14:creationId xmlns:p14="http://schemas.microsoft.com/office/powerpoint/2010/main" xmlns="" val="19311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CCF avec des résultats très moyens</a:t>
            </a:r>
            <a:r>
              <a:rPr lang="fr-FR" baseline="0" dirty="0" smtClean="0"/>
              <a:t> : d</a:t>
            </a:r>
            <a:r>
              <a:rPr lang="fr-FR" dirty="0" smtClean="0"/>
              <a:t>es notes mini très inférieures</a:t>
            </a:r>
            <a:r>
              <a:rPr lang="fr-FR" baseline="0" dirty="0" smtClean="0"/>
              <a:t> à la moyenne. Même si les résultats sont un peu meilleurs en structure, le constat des écarts de notes est le même. Le 0 correspondant à un dossier non rendu : pourquoi ne rendent-ils pas leurs dossiers? Les notes très basses??? </a:t>
            </a:r>
            <a:r>
              <a:rPr lang="fr-FR" dirty="0" smtClean="0"/>
              <a:t>D’où la nécessité de travailler ensemble la préparation des élèves pour cette épreuve coefficient 4,</a:t>
            </a:r>
            <a:r>
              <a:rPr lang="fr-FR" baseline="0" dirty="0" smtClean="0"/>
              <a:t> comment pouvons nous aider les élèves à mieux réussir cette épreuve? </a:t>
            </a:r>
            <a:r>
              <a:rPr lang="fr-FR" baseline="0" dirty="0" smtClean="0">
                <a:solidFill>
                  <a:srgbClr val="FF0000"/>
                </a:solidFill>
              </a:rPr>
              <a:t>Je mettrai plutôt en avant les compétences à acquérir qui  seront validée dans cette épreuve, ce qui va entraîner de meilleures notes. Pour cela, nous allons voir comment aborder ce point du référentiel pour lui donner du sens.</a:t>
            </a:r>
            <a:endParaRPr lang="fr-FR" dirty="0" smtClean="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fld id="{2B330885-3784-A942-976C-860770290AC3}" type="slidenum">
              <a:rPr lang="fr-FR" smtClean="0"/>
              <a:pPr/>
              <a:t>4</a:t>
            </a:fld>
            <a:endParaRPr lang="fr-FR"/>
          </a:p>
        </p:txBody>
      </p:sp>
    </p:spTree>
    <p:extLst>
      <p:ext uri="{BB962C8B-B14F-4D97-AF65-F5344CB8AC3E}">
        <p14:creationId xmlns:p14="http://schemas.microsoft.com/office/powerpoint/2010/main" xmlns="" val="1954037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Définition de l’épreuve : La sous épreuve prend appui sur un dossier élaboré par le candidat au cours d’une période de PFMP d’une durée minimale de 4 semaines, effectuée en année de terminale.</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L’évaluation s’effectue au centre de formation et porte sur la présentation du dossier rédigé, suivi d’un entretien afin de vérifier la maîtrise des savoirs associés en lien avec la situation décrite.</a:t>
            </a:r>
          </a:p>
          <a:p>
            <a:endParaRPr lang="fr-FR" dirty="0"/>
          </a:p>
        </p:txBody>
      </p:sp>
      <p:sp>
        <p:nvSpPr>
          <p:cNvPr id="4" name="Espace réservé du numéro de diapositive 3"/>
          <p:cNvSpPr>
            <a:spLocks noGrp="1"/>
          </p:cNvSpPr>
          <p:nvPr>
            <p:ph type="sldNum" sz="quarter" idx="10"/>
          </p:nvPr>
        </p:nvSpPr>
        <p:spPr/>
        <p:txBody>
          <a:bodyPr/>
          <a:lstStyle/>
          <a:p>
            <a:fld id="{2B330885-3784-A942-976C-860770290AC3}" type="slidenum">
              <a:rPr lang="fr-FR" smtClean="0"/>
              <a:pPr/>
              <a:t>5</a:t>
            </a:fld>
            <a:endParaRPr lang="fr-FR"/>
          </a:p>
        </p:txBody>
      </p:sp>
    </p:spTree>
    <p:extLst>
      <p:ext uri="{BB962C8B-B14F-4D97-AF65-F5344CB8AC3E}">
        <p14:creationId xmlns:p14="http://schemas.microsoft.com/office/powerpoint/2010/main" xmlns="" val="46018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330885-3784-A942-976C-860770290AC3}" type="slidenum">
              <a:rPr lang="fr-FR" smtClean="0"/>
              <a:pPr/>
              <a:t>7</a:t>
            </a:fld>
            <a:endParaRPr lang="fr-FR"/>
          </a:p>
        </p:txBody>
      </p:sp>
    </p:spTree>
    <p:extLst>
      <p:ext uri="{BB962C8B-B14F-4D97-AF65-F5344CB8AC3E}">
        <p14:creationId xmlns:p14="http://schemas.microsoft.com/office/powerpoint/2010/main" xmlns="" val="170784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Préciser qu’il s’agit d’exemples d’outils-Doc déposé sur le site SBSSA et demander ce qu’ils utilisent comme docs guides (peut-être possibilité de déposer sur le</a:t>
            </a:r>
            <a:r>
              <a:rPr lang="fr-FR" baseline="0" dirty="0" smtClean="0"/>
              <a:t> site???)</a:t>
            </a:r>
            <a:endParaRPr lang="fr-FR" dirty="0"/>
          </a:p>
        </p:txBody>
      </p:sp>
      <p:sp>
        <p:nvSpPr>
          <p:cNvPr id="4" name="Espace réservé du numéro de diapositive 3"/>
          <p:cNvSpPr>
            <a:spLocks noGrp="1"/>
          </p:cNvSpPr>
          <p:nvPr>
            <p:ph type="sldNum" sz="quarter" idx="10"/>
          </p:nvPr>
        </p:nvSpPr>
        <p:spPr/>
        <p:txBody>
          <a:bodyPr/>
          <a:lstStyle/>
          <a:p>
            <a:fld id="{2B330885-3784-A942-976C-860770290AC3}" type="slidenum">
              <a:rPr lang="fr-FR" smtClean="0"/>
              <a:pPr/>
              <a:t>9</a:t>
            </a:fld>
            <a:endParaRPr lang="fr-FR"/>
          </a:p>
        </p:txBody>
      </p:sp>
    </p:spTree>
    <p:extLst>
      <p:ext uri="{BB962C8B-B14F-4D97-AF65-F5344CB8AC3E}">
        <p14:creationId xmlns:p14="http://schemas.microsoft.com/office/powerpoint/2010/main" xmlns="" val="309166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Tour de table</a:t>
            </a:r>
            <a:r>
              <a:rPr lang="fr-FR" baseline="0" dirty="0" smtClean="0"/>
              <a:t> : les équipes présentent ce qui est fait en amont de la PFMP puis donner l’exemple qui n’est qu’à titre indicatif</a:t>
            </a:r>
            <a:endParaRPr lang="fr-FR" dirty="0"/>
          </a:p>
        </p:txBody>
      </p:sp>
      <p:sp>
        <p:nvSpPr>
          <p:cNvPr id="4" name="Espace réservé du numéro de diapositive 3"/>
          <p:cNvSpPr>
            <a:spLocks noGrp="1"/>
          </p:cNvSpPr>
          <p:nvPr>
            <p:ph type="sldNum" sz="quarter" idx="10"/>
          </p:nvPr>
        </p:nvSpPr>
        <p:spPr/>
        <p:txBody>
          <a:bodyPr/>
          <a:lstStyle/>
          <a:p>
            <a:fld id="{2B330885-3784-A942-976C-860770290AC3}" type="slidenum">
              <a:rPr lang="fr-FR" smtClean="0"/>
              <a:pPr/>
              <a:t>13</a:t>
            </a:fld>
            <a:endParaRPr lang="fr-FR"/>
          </a:p>
        </p:txBody>
      </p:sp>
    </p:spTree>
    <p:extLst>
      <p:ext uri="{BB962C8B-B14F-4D97-AF65-F5344CB8AC3E}">
        <p14:creationId xmlns:p14="http://schemas.microsoft.com/office/powerpoint/2010/main" xmlns="" val="147892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Document de travail à titre indicatif</a:t>
            </a:r>
            <a:endParaRPr lang="fr-FR" dirty="0"/>
          </a:p>
        </p:txBody>
      </p:sp>
      <p:sp>
        <p:nvSpPr>
          <p:cNvPr id="4" name="Espace réservé du numéro de diapositive 3"/>
          <p:cNvSpPr>
            <a:spLocks noGrp="1"/>
          </p:cNvSpPr>
          <p:nvPr>
            <p:ph type="sldNum" sz="quarter" idx="10"/>
          </p:nvPr>
        </p:nvSpPr>
        <p:spPr/>
        <p:txBody>
          <a:bodyPr/>
          <a:lstStyle/>
          <a:p>
            <a:fld id="{2B330885-3784-A942-976C-860770290AC3}" type="slidenum">
              <a:rPr lang="fr-FR" smtClean="0"/>
              <a:pPr/>
              <a:t>14</a:t>
            </a:fld>
            <a:endParaRPr lang="fr-FR"/>
          </a:p>
        </p:txBody>
      </p:sp>
    </p:spTree>
    <p:extLst>
      <p:ext uri="{BB962C8B-B14F-4D97-AF65-F5344CB8AC3E}">
        <p14:creationId xmlns:p14="http://schemas.microsoft.com/office/powerpoint/2010/main" xmlns="" val="329131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équipes avaient déjà transmis des méthodes :</a:t>
            </a:r>
            <a:r>
              <a:rPr lang="fr-FR" baseline="0" dirty="0" smtClean="0"/>
              <a:t> planning avec les étapes et le travail à transmettre par mail par exemple</a:t>
            </a:r>
          </a:p>
          <a:p>
            <a:r>
              <a:rPr lang="fr-FR" baseline="0" dirty="0" smtClean="0"/>
              <a:t>Echanges sur la préparation à l’épreuve orale</a:t>
            </a:r>
            <a:endParaRPr lang="fr-FR" dirty="0"/>
          </a:p>
        </p:txBody>
      </p:sp>
      <p:sp>
        <p:nvSpPr>
          <p:cNvPr id="4" name="Espace réservé du numéro de diapositive 3"/>
          <p:cNvSpPr>
            <a:spLocks noGrp="1"/>
          </p:cNvSpPr>
          <p:nvPr>
            <p:ph type="sldNum" sz="quarter" idx="10"/>
          </p:nvPr>
        </p:nvSpPr>
        <p:spPr/>
        <p:txBody>
          <a:bodyPr/>
          <a:lstStyle/>
          <a:p>
            <a:fld id="{2B330885-3784-A942-976C-860770290AC3}" type="slidenum">
              <a:rPr lang="fr-FR" smtClean="0"/>
              <a:pPr/>
              <a:t>15</a:t>
            </a:fld>
            <a:endParaRPr lang="fr-FR"/>
          </a:p>
        </p:txBody>
      </p:sp>
    </p:spTree>
    <p:extLst>
      <p:ext uri="{BB962C8B-B14F-4D97-AF65-F5344CB8AC3E}">
        <p14:creationId xmlns:p14="http://schemas.microsoft.com/office/powerpoint/2010/main" xmlns="" val="161245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Cliquez et modifiez le titre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smtClean="0"/>
              <a:t>Cliquez et modifiez le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a:t>
            </a:fld>
            <a:endParaRPr lang="en-US"/>
          </a:p>
        </p:txBody>
      </p:sp>
      <p:sp>
        <p:nvSpPr>
          <p:cNvPr id="8" name="Title 7"/>
          <p:cNvSpPr>
            <a:spLocks noGrp="1"/>
          </p:cNvSpPr>
          <p:nvPr>
            <p:ph type="title"/>
          </p:nvPr>
        </p:nvSpPr>
        <p:spPr/>
        <p:txBody>
          <a:bodyPr/>
          <a:lstStyle/>
          <a:p>
            <a:r>
              <a:rPr lang="fr-FR" smtClean="0"/>
              <a:t>Cliquez et modifiez le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smtClean="0"/>
              <a:t>Cliquez et modifiez le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28E80666-FB37-4B36-9149-507F3B0178E3}"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‹N°›</a:t>
            </a:fld>
            <a:endParaRPr lang="en-US"/>
          </a:p>
        </p:txBody>
      </p:sp>
      <p:sp>
        <p:nvSpPr>
          <p:cNvPr id="8" name="Title 7"/>
          <p:cNvSpPr>
            <a:spLocks noGrp="1"/>
          </p:cNvSpPr>
          <p:nvPr>
            <p:ph type="title"/>
          </p:nvPr>
        </p:nvSpPr>
        <p:spPr/>
        <p:txBody>
          <a:bodyPr/>
          <a:lstStyle/>
          <a:p>
            <a:r>
              <a:rPr lang="fr-FR" smtClean="0"/>
              <a:t>Cliquez et modifiez le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Cliquez pour modifier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4/24/2016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‹N°›</a:t>
            </a:fld>
            <a:endParaRPr lang="en-US"/>
          </a:p>
        </p:txBody>
      </p:sp>
      <p:sp>
        <p:nvSpPr>
          <p:cNvPr id="10" name="Title 9"/>
          <p:cNvSpPr>
            <a:spLocks noGrp="1"/>
          </p:cNvSpPr>
          <p:nvPr>
            <p:ph type="title"/>
          </p:nvPr>
        </p:nvSpPr>
        <p:spPr/>
        <p:txBody>
          <a:bodyPr/>
          <a:lstStyle/>
          <a:p>
            <a:r>
              <a:rPr lang="fr-FR" smtClean="0"/>
              <a:t>Cliquez et modifiez le titre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4/24/2016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4/24/2016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smtClean="0"/>
              <a:t>Cliquez et modifiez le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8E80666-FB37-4B36-9149-507F3B0178E3}" type="datetimeFigureOut">
              <a:rPr lang="en-US" smtClean="0"/>
              <a:pPr/>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8E80666-FB37-4B36-9149-507F3B0178E3}" type="datetimeFigureOut">
              <a:rPr lang="en-US" smtClean="0"/>
              <a:pPr/>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‹N°›</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smtClean="0"/>
              <a:t>Cliquez et modifiez le titre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smtClean="0"/>
              <a:t>Cliquez et modifiez le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4/24/2016</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643129" y="4906433"/>
            <a:ext cx="5637010" cy="882119"/>
          </a:xfrm>
        </p:spPr>
        <p:txBody>
          <a:bodyPr>
            <a:normAutofit/>
          </a:bodyPr>
          <a:lstStyle/>
          <a:p>
            <a:pPr algn="ctr"/>
            <a:r>
              <a:rPr lang="fr-FR" sz="2800" b="1" dirty="0" smtClean="0"/>
              <a:t>Sous-épreuve E13</a:t>
            </a:r>
            <a:endParaRPr lang="fr-FR" sz="2800" b="1" dirty="0"/>
          </a:p>
        </p:txBody>
      </p:sp>
      <p:sp>
        <p:nvSpPr>
          <p:cNvPr id="3" name="Titre 2"/>
          <p:cNvSpPr>
            <a:spLocks noGrp="1"/>
          </p:cNvSpPr>
          <p:nvPr>
            <p:ph type="ctrTitle"/>
          </p:nvPr>
        </p:nvSpPr>
        <p:spPr>
          <a:xfrm>
            <a:off x="817581" y="660401"/>
            <a:ext cx="7175351" cy="2554790"/>
          </a:xfrm>
        </p:spPr>
        <p:style>
          <a:lnRef idx="1">
            <a:schemeClr val="dk1"/>
          </a:lnRef>
          <a:fillRef idx="2">
            <a:schemeClr val="dk1"/>
          </a:fillRef>
          <a:effectRef idx="1">
            <a:schemeClr val="dk1"/>
          </a:effectRef>
          <a:fontRef idx="minor">
            <a:schemeClr val="dk1"/>
          </a:fontRef>
        </p:style>
        <p:txBody>
          <a:bodyPr/>
          <a:lstStyle/>
          <a:p>
            <a:pPr marL="182880" indent="0" algn="just">
              <a:buNone/>
            </a:pPr>
            <a:r>
              <a:rPr lang="fr-FR" dirty="0" smtClean="0"/>
              <a:t>Conduite d’un projet d’accompagnement</a:t>
            </a:r>
            <a:endParaRPr lang="fr-FR" dirty="0"/>
          </a:p>
        </p:txBody>
      </p:sp>
      <p:pic>
        <p:nvPicPr>
          <p:cNvPr id="4" name="Image 3"/>
          <p:cNvPicPr>
            <a:picLocks noChangeAspect="1"/>
          </p:cNvPicPr>
          <p:nvPr/>
        </p:nvPicPr>
        <p:blipFill>
          <a:blip r:embed="rId2" cstate="print"/>
          <a:stretch>
            <a:fillRect/>
          </a:stretch>
        </p:blipFill>
        <p:spPr>
          <a:xfrm>
            <a:off x="2552700" y="2887133"/>
            <a:ext cx="4038600" cy="2019300"/>
          </a:xfrm>
          <a:prstGeom prst="rect">
            <a:avLst/>
          </a:prstGeom>
        </p:spPr>
      </p:pic>
    </p:spTree>
    <p:extLst>
      <p:ext uri="{BB962C8B-B14F-4D97-AF65-F5344CB8AC3E}">
        <p14:creationId xmlns:p14="http://schemas.microsoft.com/office/powerpoint/2010/main" xmlns="" val="388653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190500" y="88900"/>
            <a:ext cx="8750300" cy="6680200"/>
          </a:xfrm>
          <a:prstGeom prst="rect">
            <a:avLst/>
          </a:prstGeom>
        </p:spPr>
      </p:pic>
    </p:spTree>
    <p:extLst>
      <p:ext uri="{BB962C8B-B14F-4D97-AF65-F5344CB8AC3E}">
        <p14:creationId xmlns:p14="http://schemas.microsoft.com/office/powerpoint/2010/main" xmlns="" val="552689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203200" y="228600"/>
            <a:ext cx="8724900" cy="6388100"/>
          </a:xfrm>
          <a:prstGeom prst="rect">
            <a:avLst/>
          </a:prstGeom>
        </p:spPr>
      </p:pic>
    </p:spTree>
    <p:extLst>
      <p:ext uri="{BB962C8B-B14F-4D97-AF65-F5344CB8AC3E}">
        <p14:creationId xmlns:p14="http://schemas.microsoft.com/office/powerpoint/2010/main" xmlns="" val="946423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0" y="457200"/>
            <a:ext cx="9144000" cy="5935156"/>
          </a:xfrm>
          <a:prstGeom prst="rect">
            <a:avLst/>
          </a:prstGeom>
        </p:spPr>
      </p:pic>
    </p:spTree>
    <p:extLst>
      <p:ext uri="{BB962C8B-B14F-4D97-AF65-F5344CB8AC3E}">
        <p14:creationId xmlns:p14="http://schemas.microsoft.com/office/powerpoint/2010/main" xmlns="" val="3391308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stretch>
            <a:fillRect/>
          </a:stretch>
        </p:blipFill>
        <p:spPr>
          <a:xfrm>
            <a:off x="217217" y="480357"/>
            <a:ext cx="3066270" cy="570314"/>
          </a:xfrm>
          <a:prstGeom prst="rect">
            <a:avLst/>
          </a:prstGeom>
        </p:spPr>
      </p:pic>
      <p:sp>
        <p:nvSpPr>
          <p:cNvPr id="5" name="ZoneTexte 4"/>
          <p:cNvSpPr txBox="1"/>
          <p:nvPr/>
        </p:nvSpPr>
        <p:spPr>
          <a:xfrm>
            <a:off x="3742816" y="421309"/>
            <a:ext cx="5263334" cy="1323439"/>
          </a:xfrm>
          <a:prstGeom prst="rect">
            <a:avLst/>
          </a:prstGeom>
          <a:noFill/>
        </p:spPr>
        <p:txBody>
          <a:bodyPr wrap="square" rtlCol="0">
            <a:spAutoFit/>
          </a:bodyPr>
          <a:lstStyle/>
          <a:p>
            <a:r>
              <a:rPr lang="fr-FR" sz="2000" b="1" dirty="0" smtClean="0"/>
              <a:t>Avant la PFMP, exemple : travailler à partir d’une situation professionnelle et expliciter la méthodologie d’élaboration du projet.</a:t>
            </a:r>
            <a:endParaRPr lang="fr-FR" sz="2000" b="1" dirty="0"/>
          </a:p>
        </p:txBody>
      </p:sp>
      <p:sp>
        <p:nvSpPr>
          <p:cNvPr id="6" name="ZoneTexte 5"/>
          <p:cNvSpPr txBox="1"/>
          <p:nvPr/>
        </p:nvSpPr>
        <p:spPr>
          <a:xfrm>
            <a:off x="417725" y="2158263"/>
            <a:ext cx="8354500" cy="2862322"/>
          </a:xfrm>
          <a:prstGeom prst="rect">
            <a:avLst/>
          </a:prstGeom>
          <a:noFill/>
        </p:spPr>
        <p:txBody>
          <a:bodyPr wrap="square" rtlCol="0">
            <a:spAutoFit/>
          </a:bodyPr>
          <a:lstStyle/>
          <a:p>
            <a:pPr algn="just"/>
            <a:r>
              <a:rPr lang="fr-FR" sz="2000" dirty="0" smtClean="0"/>
              <a:t>Dans un contexte défini, à partir d’une situation professionnelle donnée et de la présentation précise d’une personne, guider les élèves dans les principales étapes d’élaboration du projet : utilisation des outils, questionnement, repérage des besoins perturbés (Virginia Henderson), actions possibles, objectifs…</a:t>
            </a:r>
          </a:p>
          <a:p>
            <a:pPr algn="just"/>
            <a:endParaRPr lang="fr-FR" sz="2000" dirty="0"/>
          </a:p>
          <a:p>
            <a:pPr algn="just"/>
            <a:r>
              <a:rPr lang="fr-FR" sz="2000" dirty="0" smtClean="0"/>
              <a:t>Vous pouvez, par exemple, faire compléter un tableau qui servira ensuite de trame de travail lors des échanges avec l’élève lors de la PFMP support. (voir diapo suivante).</a:t>
            </a:r>
            <a:endParaRPr lang="fr-FR" sz="2000" dirty="0"/>
          </a:p>
        </p:txBody>
      </p:sp>
    </p:spTree>
    <p:extLst>
      <p:ext uri="{BB962C8B-B14F-4D97-AF65-F5344CB8AC3E}">
        <p14:creationId xmlns:p14="http://schemas.microsoft.com/office/powerpoint/2010/main" xmlns="" val="3636970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stretch>
            <a:fillRect/>
          </a:stretch>
        </p:blipFill>
        <p:spPr>
          <a:xfrm>
            <a:off x="0" y="292100"/>
            <a:ext cx="9144000" cy="6253987"/>
          </a:xfrm>
          <a:prstGeom prst="rect">
            <a:avLst/>
          </a:prstGeom>
        </p:spPr>
      </p:pic>
    </p:spTree>
    <p:extLst>
      <p:ext uri="{BB962C8B-B14F-4D97-AF65-F5344CB8AC3E}">
        <p14:creationId xmlns:p14="http://schemas.microsoft.com/office/powerpoint/2010/main" xmlns="" val="1672971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01523" y="374695"/>
            <a:ext cx="6499801" cy="1015663"/>
          </a:xfrm>
          <a:prstGeom prst="rect">
            <a:avLst/>
          </a:prstGeom>
          <a:noFill/>
        </p:spPr>
        <p:txBody>
          <a:bodyPr wrap="square" rtlCol="0">
            <a:spAutoFit/>
          </a:bodyPr>
          <a:lstStyle/>
          <a:p>
            <a:pPr algn="just"/>
            <a:r>
              <a:rPr lang="fr-FR" sz="2000" b="1" u="sng" dirty="0" smtClean="0"/>
              <a:t>Pendant la PFMP </a:t>
            </a:r>
            <a:r>
              <a:rPr lang="fr-FR" sz="2000" b="1" dirty="0" smtClean="0"/>
              <a:t>: échanger, donner un planning…se rendre sur le lieu de stage (</a:t>
            </a:r>
            <a:r>
              <a:rPr lang="fr-FR" sz="2000" b="1" dirty="0" err="1" smtClean="0"/>
              <a:t>mi-stage</a:t>
            </a:r>
            <a:r>
              <a:rPr lang="fr-FR" sz="2000" b="1" dirty="0" smtClean="0"/>
              <a:t>) pour guider l’élève dans ses actions.</a:t>
            </a:r>
            <a:endParaRPr lang="fr-FR" sz="2000" b="1" dirty="0"/>
          </a:p>
        </p:txBody>
      </p:sp>
      <p:sp>
        <p:nvSpPr>
          <p:cNvPr id="5" name="ZoneTexte 4"/>
          <p:cNvSpPr txBox="1"/>
          <p:nvPr/>
        </p:nvSpPr>
        <p:spPr>
          <a:xfrm>
            <a:off x="601523" y="2033631"/>
            <a:ext cx="6499801" cy="2246769"/>
          </a:xfrm>
          <a:prstGeom prst="rect">
            <a:avLst/>
          </a:prstGeom>
          <a:noFill/>
        </p:spPr>
        <p:txBody>
          <a:bodyPr wrap="square" rtlCol="0">
            <a:spAutoFit/>
          </a:bodyPr>
          <a:lstStyle/>
          <a:p>
            <a:r>
              <a:rPr lang="fr-FR" sz="2000" b="1" u="sng" dirty="0" smtClean="0"/>
              <a:t>Après la PFMP</a:t>
            </a:r>
            <a:r>
              <a:rPr lang="fr-FR" sz="2000" b="1" dirty="0"/>
              <a:t>,</a:t>
            </a:r>
            <a:r>
              <a:rPr lang="fr-FR" sz="2000" b="1" dirty="0" smtClean="0"/>
              <a:t> il s’agira de :</a:t>
            </a:r>
          </a:p>
          <a:p>
            <a:pPr algn="just"/>
            <a:endParaRPr lang="fr-FR" sz="2000" b="1" u="sng" dirty="0"/>
          </a:p>
          <a:p>
            <a:pPr marL="342900" indent="-342900" algn="just">
              <a:buFont typeface="Wingdings" charset="2"/>
              <a:buChar char="q"/>
            </a:pPr>
            <a:r>
              <a:rPr lang="fr-FR" sz="2000" b="1" dirty="0" smtClean="0">
                <a:solidFill>
                  <a:srgbClr val="000000"/>
                </a:solidFill>
              </a:rPr>
              <a:t>Guider l’élève </a:t>
            </a:r>
            <a:r>
              <a:rPr lang="fr-FR" sz="2000" b="1" dirty="0" smtClean="0"/>
              <a:t>dans la finalisation de son dossier : lecture du dossier et conseils.</a:t>
            </a:r>
          </a:p>
          <a:p>
            <a:pPr marL="342900" indent="-342900" algn="just">
              <a:buFont typeface="Wingdings" charset="2"/>
              <a:buChar char="q"/>
            </a:pPr>
            <a:r>
              <a:rPr lang="fr-FR" sz="2000" b="1" dirty="0" smtClean="0"/>
              <a:t>Préparer l’élève à l’épreuve orale : oral blanc, réalisation de diaporama (si besoin, non obligatoire).</a:t>
            </a:r>
            <a:endParaRPr lang="fr-FR" sz="2000" b="1" dirty="0"/>
          </a:p>
        </p:txBody>
      </p:sp>
    </p:spTree>
    <p:extLst>
      <p:ext uri="{BB962C8B-B14F-4D97-AF65-F5344CB8AC3E}">
        <p14:creationId xmlns:p14="http://schemas.microsoft.com/office/powerpoint/2010/main" xmlns="" val="2390631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155" y="528301"/>
            <a:ext cx="6512511" cy="1143000"/>
          </a:xfrm>
        </p:spPr>
        <p:txBody>
          <a:bodyPr/>
          <a:lstStyle/>
          <a:p>
            <a:pPr marL="0" indent="0" algn="ctr">
              <a:buNone/>
            </a:pPr>
            <a:r>
              <a:rPr lang="fr-FR" dirty="0" smtClean="0"/>
              <a:t>Bibliographie</a:t>
            </a:r>
            <a:endParaRPr lang="fr-FR" dirty="0"/>
          </a:p>
        </p:txBody>
      </p:sp>
      <p:sp>
        <p:nvSpPr>
          <p:cNvPr id="6" name="ZoneTexte 5"/>
          <p:cNvSpPr txBox="1"/>
          <p:nvPr/>
        </p:nvSpPr>
        <p:spPr>
          <a:xfrm>
            <a:off x="217217" y="1938539"/>
            <a:ext cx="8788934" cy="923330"/>
          </a:xfrm>
          <a:prstGeom prst="rect">
            <a:avLst/>
          </a:prstGeom>
          <a:noFill/>
        </p:spPr>
        <p:txBody>
          <a:bodyPr wrap="square" rtlCol="0">
            <a:spAutoFit/>
          </a:bodyPr>
          <a:lstStyle/>
          <a:p>
            <a:pPr marL="285750" indent="-285750" algn="just">
              <a:buFont typeface="Wingdings" charset="2"/>
              <a:buChar char="²"/>
            </a:pPr>
            <a:r>
              <a:rPr lang="fr-FR" b="1" dirty="0" smtClean="0"/>
              <a:t>« Guide d’élaboration du projet d’accompagnement personnalisé » </a:t>
            </a:r>
            <a:r>
              <a:rPr lang="fr-FR" dirty="0" smtClean="0"/>
              <a:t>: </a:t>
            </a:r>
            <a:r>
              <a:rPr lang="fr-FR" b="1" dirty="0" smtClean="0"/>
              <a:t>GEPAP </a:t>
            </a:r>
          </a:p>
          <a:p>
            <a:pPr algn="ctr"/>
            <a:r>
              <a:rPr lang="fr-FR" i="1" dirty="0" smtClean="0"/>
              <a:t>Comité Européen pour le Développement  de l’Intégration Sociale (version 2012)</a:t>
            </a:r>
          </a:p>
          <a:p>
            <a:pPr marL="285750" indent="-285750">
              <a:buFont typeface="Wingdings" charset="2"/>
              <a:buChar char="²"/>
            </a:pPr>
            <a:endParaRPr lang="fr-FR" dirty="0" smtClean="0"/>
          </a:p>
        </p:txBody>
      </p:sp>
      <p:sp>
        <p:nvSpPr>
          <p:cNvPr id="7" name="ZoneTexte 6"/>
          <p:cNvSpPr txBox="1"/>
          <p:nvPr/>
        </p:nvSpPr>
        <p:spPr>
          <a:xfrm>
            <a:off x="217217" y="3191905"/>
            <a:ext cx="8571717" cy="646331"/>
          </a:xfrm>
          <a:prstGeom prst="rect">
            <a:avLst/>
          </a:prstGeom>
          <a:noFill/>
        </p:spPr>
        <p:txBody>
          <a:bodyPr wrap="square" rtlCol="0">
            <a:spAutoFit/>
          </a:bodyPr>
          <a:lstStyle/>
          <a:p>
            <a:pPr marL="285750" indent="-285750">
              <a:buFont typeface="Wingdings" charset="2"/>
              <a:buChar char="²"/>
            </a:pPr>
            <a:r>
              <a:rPr lang="fr-FR" b="1" dirty="0" smtClean="0"/>
              <a:t>« Le projet de vie individualisé de la personne résidente en EHPAD »</a:t>
            </a:r>
          </a:p>
          <a:p>
            <a:pPr algn="ctr"/>
            <a:r>
              <a:rPr lang="fr-FR" i="1" dirty="0" smtClean="0"/>
              <a:t>Supports et explications- Aurélien Furlan</a:t>
            </a:r>
            <a:endParaRPr lang="fr-FR" i="1" dirty="0"/>
          </a:p>
        </p:txBody>
      </p:sp>
    </p:spTree>
    <p:extLst>
      <p:ext uri="{BB962C8B-B14F-4D97-AF65-F5344CB8AC3E}">
        <p14:creationId xmlns:p14="http://schemas.microsoft.com/office/powerpoint/2010/main" xmlns="" val="643685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250723" y="731519"/>
            <a:ext cx="8503810" cy="5262881"/>
          </a:xfrm>
        </p:spPr>
        <p:txBody>
          <a:bodyPr>
            <a:noAutofit/>
          </a:bodyPr>
          <a:lstStyle/>
          <a:p>
            <a:pPr marL="45720" indent="0">
              <a:buNone/>
            </a:pPr>
            <a:r>
              <a:rPr lang="fr-FR" sz="3200" dirty="0" smtClean="0"/>
              <a:t>Nous répondrons à 3 problématiques :</a:t>
            </a:r>
          </a:p>
          <a:p>
            <a:pPr marL="45720" indent="0">
              <a:buNone/>
            </a:pPr>
            <a:endParaRPr lang="fr-FR" sz="3200" dirty="0" smtClean="0"/>
          </a:p>
          <a:p>
            <a:pPr>
              <a:buFont typeface="Wingdings" charset="2"/>
              <a:buChar char="v"/>
            </a:pPr>
            <a:r>
              <a:rPr lang="fr-FR" sz="3200" dirty="0" smtClean="0"/>
              <a:t>Quel bilan peut-on faire des examens ?</a:t>
            </a:r>
          </a:p>
          <a:p>
            <a:pPr>
              <a:buFont typeface="Wingdings" charset="2"/>
              <a:buChar char="v"/>
            </a:pPr>
            <a:endParaRPr lang="fr-FR" sz="3200" dirty="0" smtClean="0"/>
          </a:p>
          <a:p>
            <a:pPr>
              <a:buFont typeface="Wingdings" charset="2"/>
              <a:buChar char="v"/>
            </a:pPr>
            <a:r>
              <a:rPr lang="fr-FR" sz="3200" dirty="0" smtClean="0"/>
              <a:t> Quelles sont les exigences de l’épreuve ?</a:t>
            </a:r>
          </a:p>
          <a:p>
            <a:pPr marL="45720" indent="0">
              <a:buNone/>
            </a:pPr>
            <a:endParaRPr lang="fr-FR" sz="3200" dirty="0" smtClean="0"/>
          </a:p>
          <a:p>
            <a:pPr>
              <a:buFont typeface="Wingdings" charset="2"/>
              <a:buChar char="v"/>
            </a:pPr>
            <a:r>
              <a:rPr lang="fr-FR" sz="3200" dirty="0" smtClean="0"/>
              <a:t> Comment préparer au mieux les élèves ?</a:t>
            </a:r>
            <a:endParaRPr lang="fr-FR" sz="3200" dirty="0"/>
          </a:p>
        </p:txBody>
      </p:sp>
    </p:spTree>
    <p:extLst>
      <p:ext uri="{BB962C8B-B14F-4D97-AF65-F5344CB8AC3E}">
        <p14:creationId xmlns:p14="http://schemas.microsoft.com/office/powerpoint/2010/main" xmlns="" val="163386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929148" y="731520"/>
            <a:ext cx="7376652" cy="673947"/>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marL="45720" indent="0" algn="ctr">
              <a:buNone/>
            </a:pPr>
            <a:r>
              <a:rPr lang="fr-FR" sz="3200" dirty="0" smtClean="0">
                <a:solidFill>
                  <a:schemeClr val="tx1"/>
                </a:solidFill>
              </a:rPr>
              <a:t>Quel bilan peut-on faire des résultats aux examens ?</a:t>
            </a:r>
            <a:endParaRPr lang="fr-FR" sz="3200" dirty="0">
              <a:solidFill>
                <a:schemeClr val="tx1"/>
              </a:solidFill>
            </a:endParaRPr>
          </a:p>
        </p:txBody>
      </p:sp>
      <p:graphicFrame>
        <p:nvGraphicFramePr>
          <p:cNvPr id="4" name="Graphique 3"/>
          <p:cNvGraphicFramePr/>
          <p:nvPr>
            <p:extLst>
              <p:ext uri="{D42A27DB-BD31-4B8C-83A1-F6EECF244321}">
                <p14:modId xmlns:p14="http://schemas.microsoft.com/office/powerpoint/2010/main" xmlns="" val="1015975949"/>
              </p:ext>
            </p:extLst>
          </p:nvPr>
        </p:nvGraphicFramePr>
        <p:xfrm>
          <a:off x="1981200" y="1905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2167467" y="6265333"/>
            <a:ext cx="5909733" cy="369332"/>
          </a:xfrm>
          <a:prstGeom prst="rect">
            <a:avLst/>
          </a:prstGeom>
          <a:noFill/>
        </p:spPr>
        <p:txBody>
          <a:bodyPr wrap="square" rtlCol="0">
            <a:spAutoFit/>
          </a:bodyPr>
          <a:lstStyle/>
          <a:p>
            <a:pPr algn="ctr"/>
            <a:r>
              <a:rPr lang="fr-FR" dirty="0" smtClean="0"/>
              <a:t>Résultats du bac ASSP académie de Dijon </a:t>
            </a:r>
            <a:endParaRPr lang="fr-FR" dirty="0"/>
          </a:p>
        </p:txBody>
      </p:sp>
    </p:spTree>
    <p:extLst>
      <p:ext uri="{BB962C8B-B14F-4D97-AF65-F5344CB8AC3E}">
        <p14:creationId xmlns:p14="http://schemas.microsoft.com/office/powerpoint/2010/main" xmlns="" val="1936939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37734" y="5201735"/>
            <a:ext cx="6011333" cy="369332"/>
          </a:xfrm>
          <a:prstGeom prst="rect">
            <a:avLst/>
          </a:prstGeom>
          <a:noFill/>
        </p:spPr>
        <p:txBody>
          <a:bodyPr wrap="square" rtlCol="0">
            <a:spAutoFit/>
          </a:bodyPr>
          <a:lstStyle/>
          <a:p>
            <a:pPr algn="ctr"/>
            <a:r>
              <a:rPr lang="fr-FR" dirty="0" smtClean="0"/>
              <a:t>Notes CCF épreuve E13</a:t>
            </a:r>
            <a:endParaRPr lang="fr-FR" dirty="0"/>
          </a:p>
        </p:txBody>
      </p:sp>
      <p:sp>
        <p:nvSpPr>
          <p:cNvPr id="9" name="ZoneTexte 8"/>
          <p:cNvSpPr txBox="1"/>
          <p:nvPr/>
        </p:nvSpPr>
        <p:spPr>
          <a:xfrm>
            <a:off x="2184400" y="308001"/>
            <a:ext cx="4792133" cy="369332"/>
          </a:xfrm>
          <a:prstGeom prst="rect">
            <a:avLst/>
          </a:prstGeom>
          <a:noFill/>
        </p:spPr>
        <p:txBody>
          <a:bodyPr wrap="square" rtlCol="0">
            <a:spAutoFit/>
          </a:bodyPr>
          <a:lstStyle/>
          <a:p>
            <a:r>
              <a:rPr lang="fr-FR" dirty="0" smtClean="0"/>
              <a:t>Notes CCF E13 option « à domicile »</a:t>
            </a: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xmlns="" val="2033902772"/>
              </p:ext>
            </p:extLst>
          </p:nvPr>
        </p:nvGraphicFramePr>
        <p:xfrm>
          <a:off x="965200" y="341867"/>
          <a:ext cx="7806269" cy="2500313"/>
        </p:xfrm>
        <a:graphic>
          <a:graphicData uri="http://schemas.openxmlformats.org/drawingml/2006/table">
            <a:tbl>
              <a:tblPr/>
              <a:tblGrid>
                <a:gridCol w="1070480"/>
                <a:gridCol w="1070480"/>
                <a:gridCol w="1070480"/>
                <a:gridCol w="1383389"/>
                <a:gridCol w="1070480"/>
                <a:gridCol w="1070480"/>
                <a:gridCol w="1070480"/>
              </a:tblGrid>
              <a:tr h="358325">
                <a:tc>
                  <a:txBody>
                    <a:bodyPr/>
                    <a:lstStyle/>
                    <a:p>
                      <a:pPr algn="l" fontAlgn="b"/>
                      <a:endParaRPr lang="fr-FR"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r>
              <a:tr h="688781">
                <a:tc>
                  <a:txBody>
                    <a:bodyPr/>
                    <a:lstStyle/>
                    <a:p>
                      <a:pPr algn="l" fontAlgn="b"/>
                      <a:r>
                        <a:rPr lang="fr-FR" sz="1400" b="1" i="0" u="none" strike="noStrike">
                          <a:solidFill>
                            <a:srgbClr val="FFFFFF"/>
                          </a:solidFill>
                          <a:effectLst/>
                          <a:latin typeface="Calibri"/>
                        </a:rPr>
                        <a:t> </a:t>
                      </a:r>
                    </a:p>
                  </a:txBody>
                  <a:tcPr marL="12700" marR="12700" marT="1270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fr-FR" sz="1400" b="1" i="0" u="none" strike="noStrike">
                          <a:solidFill>
                            <a:srgbClr val="FFFFFF"/>
                          </a:solidFill>
                          <a:effectLst/>
                          <a:latin typeface="Calibri"/>
                        </a:rPr>
                        <a:t>Côte d'Or</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fr-FR" sz="1400" b="1" i="0" u="none" strike="noStrike">
                          <a:solidFill>
                            <a:srgbClr val="FFFFFF"/>
                          </a:solidFill>
                          <a:effectLst/>
                          <a:latin typeface="Calibri"/>
                        </a:rPr>
                        <a:t>Nièvre</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fr-FR" sz="1400" b="1" i="0" u="none" strike="noStrike">
                          <a:solidFill>
                            <a:srgbClr val="FFFFFF"/>
                          </a:solidFill>
                          <a:effectLst/>
                          <a:latin typeface="Calibri"/>
                        </a:rPr>
                        <a:t>Saône et Loire</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fr-FR" sz="1400" b="1" i="0" u="none" strike="noStrike">
                          <a:solidFill>
                            <a:srgbClr val="FFFFFF"/>
                          </a:solidFill>
                          <a:effectLst/>
                          <a:latin typeface="Calibri"/>
                        </a:rPr>
                        <a:t>Yonne</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fr-FR" sz="1400" b="1" i="0" u="none" strike="noStrike" dirty="0" smtClean="0">
                          <a:solidFill>
                            <a:srgbClr val="FFFFFF"/>
                          </a:solidFill>
                          <a:effectLst/>
                          <a:latin typeface="Calibri"/>
                        </a:rPr>
                        <a:t>Moyenne académique</a:t>
                      </a:r>
                      <a:endParaRPr lang="fr-FR" sz="1400" b="1" i="0" u="none" strike="noStrike" dirty="0">
                        <a:solidFill>
                          <a:srgbClr val="FFFFFF"/>
                        </a:solidFill>
                        <a:effectLst/>
                        <a:latin typeface="Calibri"/>
                      </a:endParaRPr>
                    </a:p>
                  </a:txBody>
                  <a:tcPr marL="12700" marR="12700" marT="1270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r>
              <a:tr h="378232">
                <a:tc>
                  <a:txBody>
                    <a:bodyPr/>
                    <a:lstStyle/>
                    <a:p>
                      <a:pPr algn="l" fontAlgn="b"/>
                      <a:r>
                        <a:rPr lang="fr-FR" sz="1400" b="0" i="0" u="none" strike="noStrike">
                          <a:solidFill>
                            <a:srgbClr val="000000"/>
                          </a:solidFill>
                          <a:effectLst/>
                          <a:latin typeface="Calibri"/>
                        </a:rPr>
                        <a:t>Moyenne</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fr-FR" sz="1400" b="0" i="0" u="none" strike="noStrike">
                          <a:solidFill>
                            <a:srgbClr val="000000"/>
                          </a:solidFill>
                          <a:effectLst/>
                          <a:latin typeface="Calibri"/>
                        </a:rPr>
                        <a:t>11,51</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fr-FR" sz="1400" b="0" i="0" u="none" strike="noStrike">
                          <a:solidFill>
                            <a:srgbClr val="000000"/>
                          </a:solidFill>
                          <a:effectLst/>
                          <a:latin typeface="Calibri"/>
                        </a:rPr>
                        <a:t>11,59</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fr-FR" sz="1400" b="0" i="0" u="none" strike="noStrike">
                          <a:solidFill>
                            <a:srgbClr val="000000"/>
                          </a:solidFill>
                          <a:effectLst/>
                          <a:latin typeface="Calibri"/>
                        </a:rPr>
                        <a:t>12,88</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fr-FR" sz="1400" b="0" i="0" u="none" strike="noStrike">
                          <a:solidFill>
                            <a:srgbClr val="000000"/>
                          </a:solidFill>
                          <a:effectLst/>
                          <a:latin typeface="Calibri"/>
                        </a:rPr>
                        <a:t>10,79</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fr-FR" sz="1400" b="0" i="0" u="none" strike="noStrike">
                          <a:solidFill>
                            <a:srgbClr val="000000"/>
                          </a:solidFill>
                          <a:effectLst/>
                          <a:latin typeface="Calibri"/>
                        </a:rPr>
                        <a:t>11,8</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r>
              <a:tr h="358325">
                <a:tc>
                  <a:txBody>
                    <a:bodyPr/>
                    <a:lstStyle/>
                    <a:p>
                      <a:pPr algn="l" fontAlgn="b"/>
                      <a:r>
                        <a:rPr lang="fr-FR" sz="1400" b="0" i="0" u="none" strike="noStrike">
                          <a:solidFill>
                            <a:srgbClr val="000000"/>
                          </a:solidFill>
                          <a:effectLst/>
                          <a:latin typeface="Calibri"/>
                        </a:rPr>
                        <a:t>Note mini</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fr-FR" sz="1400" b="0" i="0" u="none" strike="noStrike">
                          <a:solidFill>
                            <a:srgbClr val="000000"/>
                          </a:solidFill>
                          <a:effectLst/>
                          <a:latin typeface="Calibri"/>
                        </a:rPr>
                        <a:t>4</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fr-FR" sz="1400" b="0" i="0" u="none" strike="noStrike">
                          <a:solidFill>
                            <a:srgbClr val="000000"/>
                          </a:solidFill>
                          <a:effectLst/>
                          <a:latin typeface="Calibri"/>
                        </a:rPr>
                        <a:t>0</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fr-FR" sz="1400" b="0" i="0" u="none" strike="noStrike">
                          <a:solidFill>
                            <a:srgbClr val="000000"/>
                          </a:solidFill>
                          <a:effectLst/>
                          <a:latin typeface="Calibri"/>
                        </a:rPr>
                        <a:t>2,5</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fr-FR" sz="1400" b="0" i="0" u="none" strike="noStrike">
                          <a:solidFill>
                            <a:srgbClr val="000000"/>
                          </a:solidFill>
                          <a:effectLst/>
                          <a:latin typeface="Calibri"/>
                        </a:rPr>
                        <a:t>1</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fr-FR" sz="1400" b="0" i="0" u="none" strike="noStrike">
                          <a:solidFill>
                            <a:srgbClr val="000000"/>
                          </a:solidFill>
                          <a:effectLst/>
                          <a:latin typeface="Calibri"/>
                        </a:rPr>
                        <a:t>0</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r>
              <a:tr h="358325">
                <a:tc>
                  <a:txBody>
                    <a:bodyPr/>
                    <a:lstStyle/>
                    <a:p>
                      <a:pPr algn="l" fontAlgn="b"/>
                      <a:r>
                        <a:rPr lang="fr-FR" sz="1400" b="0" i="0" u="none" strike="noStrike">
                          <a:solidFill>
                            <a:srgbClr val="000000"/>
                          </a:solidFill>
                          <a:effectLst/>
                          <a:latin typeface="Calibri"/>
                        </a:rPr>
                        <a:t>Note maxi</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r" fontAlgn="b"/>
                      <a:r>
                        <a:rPr lang="fr-FR" sz="1400" b="0" i="0" u="none" strike="noStrike">
                          <a:solidFill>
                            <a:srgbClr val="000000"/>
                          </a:solidFill>
                          <a:effectLst/>
                          <a:latin typeface="Calibri"/>
                        </a:rPr>
                        <a:t>19</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r" fontAlgn="b"/>
                      <a:r>
                        <a:rPr lang="fr-FR" sz="1400" b="0" i="0" u="none" strike="noStrike">
                          <a:solidFill>
                            <a:srgbClr val="000000"/>
                          </a:solidFill>
                          <a:effectLst/>
                          <a:latin typeface="Calibri"/>
                        </a:rPr>
                        <a:t>18</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r" fontAlgn="b"/>
                      <a:r>
                        <a:rPr lang="fr-FR" sz="1400" b="0" i="0" u="none" strike="noStrike">
                          <a:solidFill>
                            <a:srgbClr val="000000"/>
                          </a:solidFill>
                          <a:effectLst/>
                          <a:latin typeface="Calibri"/>
                        </a:rPr>
                        <a:t>19</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r" fontAlgn="b"/>
                      <a:r>
                        <a:rPr lang="fr-FR" sz="1400" b="0" i="0" u="none" strike="noStrike">
                          <a:solidFill>
                            <a:srgbClr val="000000"/>
                          </a:solidFill>
                          <a:effectLst/>
                          <a:latin typeface="Calibri"/>
                        </a:rPr>
                        <a:t>18</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r" fontAlgn="b"/>
                      <a:r>
                        <a:rPr lang="fr-FR" sz="1400" b="0" i="0" u="none" strike="noStrike">
                          <a:solidFill>
                            <a:srgbClr val="000000"/>
                          </a:solidFill>
                          <a:effectLst/>
                          <a:latin typeface="Calibri"/>
                        </a:rPr>
                        <a:t>9</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l" fontAlgn="b"/>
                      <a:endParaRPr lang="fr-FR" sz="1400" b="0" i="0" u="none" strike="noStrike" dirty="0">
                        <a:solidFill>
                          <a:srgbClr val="000000"/>
                        </a:solidFill>
                        <a:effectLst/>
                        <a:latin typeface="Calibri"/>
                      </a:endParaRPr>
                    </a:p>
                  </a:txBody>
                  <a:tcPr marL="12700" marR="12700" marT="12700" marB="0" anchor="b">
                    <a:lnL>
                      <a:noFill/>
                    </a:lnL>
                    <a:lnR>
                      <a:noFill/>
                    </a:lnR>
                    <a:lnT>
                      <a:noFill/>
                    </a:lnT>
                    <a:lnB>
                      <a:noFill/>
                    </a:lnB>
                  </a:tcPr>
                </a:tc>
              </a:tr>
              <a:tr h="358325">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dirty="0">
                        <a:solidFill>
                          <a:srgbClr val="000000"/>
                        </a:solidFill>
                        <a:effectLst/>
                        <a:latin typeface="Calibri"/>
                      </a:endParaRPr>
                    </a:p>
                  </a:txBody>
                  <a:tcPr marL="12700" marR="12700" marT="12700" marB="0" anchor="b">
                    <a:lnL>
                      <a:noFill/>
                    </a:lnL>
                    <a:lnR>
                      <a:noFill/>
                    </a:lnR>
                    <a:lnT>
                      <a:noFill/>
                    </a:lnT>
                    <a:lnB>
                      <a:noFill/>
                    </a:lnB>
                  </a:tcP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xmlns="" val="1113984877"/>
              </p:ext>
            </p:extLst>
          </p:nvPr>
        </p:nvGraphicFramePr>
        <p:xfrm>
          <a:off x="965200" y="3064930"/>
          <a:ext cx="7840135" cy="2373686"/>
        </p:xfrm>
        <a:graphic>
          <a:graphicData uri="http://schemas.openxmlformats.org/drawingml/2006/table">
            <a:tbl>
              <a:tblPr/>
              <a:tblGrid>
                <a:gridCol w="1075124"/>
                <a:gridCol w="1075124"/>
                <a:gridCol w="1075124"/>
                <a:gridCol w="1389391"/>
                <a:gridCol w="1075124"/>
                <a:gridCol w="1075124"/>
                <a:gridCol w="1075124"/>
              </a:tblGrid>
              <a:tr h="340178">
                <a:tc>
                  <a:txBody>
                    <a:bodyPr/>
                    <a:lstStyle/>
                    <a:p>
                      <a:pPr algn="l" fontAlgn="b"/>
                      <a:endParaRPr lang="fr-FR"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r>
              <a:tr h="653897">
                <a:tc>
                  <a:txBody>
                    <a:bodyPr/>
                    <a:lstStyle/>
                    <a:p>
                      <a:pPr algn="l" fontAlgn="b"/>
                      <a:r>
                        <a:rPr lang="fr-FR" sz="1400" b="1" i="0" u="none" strike="noStrike">
                          <a:solidFill>
                            <a:srgbClr val="FFFFFF"/>
                          </a:solidFill>
                          <a:effectLst/>
                          <a:latin typeface="Calibri"/>
                        </a:rPr>
                        <a:t> </a:t>
                      </a:r>
                    </a:p>
                  </a:txBody>
                  <a:tcPr marL="12700" marR="12700" marT="1270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fr-FR" sz="1400" b="1" i="0" u="none" strike="noStrike">
                          <a:solidFill>
                            <a:srgbClr val="FFFFFF"/>
                          </a:solidFill>
                          <a:effectLst/>
                          <a:latin typeface="Calibri"/>
                        </a:rPr>
                        <a:t>Côte d'Or</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fr-FR" sz="1400" b="1" i="0" u="none" strike="noStrike">
                          <a:solidFill>
                            <a:srgbClr val="FFFFFF"/>
                          </a:solidFill>
                          <a:effectLst/>
                          <a:latin typeface="Calibri"/>
                        </a:rPr>
                        <a:t>Nièvre</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fr-FR" sz="1400" b="1" i="0" u="none" strike="noStrike">
                          <a:solidFill>
                            <a:srgbClr val="FFFFFF"/>
                          </a:solidFill>
                          <a:effectLst/>
                          <a:latin typeface="Calibri"/>
                        </a:rPr>
                        <a:t>Saône et Loire</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fr-FR" sz="1400" b="1" i="0" u="none" strike="noStrike">
                          <a:solidFill>
                            <a:srgbClr val="FFFFFF"/>
                          </a:solidFill>
                          <a:effectLst/>
                          <a:latin typeface="Calibri"/>
                        </a:rPr>
                        <a:t>Yonne</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fr-FR" sz="1400" b="1" i="0" u="none" strike="noStrike" dirty="0" smtClean="0">
                          <a:solidFill>
                            <a:srgbClr val="FFFFFF"/>
                          </a:solidFill>
                          <a:effectLst/>
                          <a:latin typeface="Calibri"/>
                        </a:rPr>
                        <a:t>Moyenne académique</a:t>
                      </a:r>
                      <a:endParaRPr lang="fr-FR" sz="1400" b="1" i="0" u="none" strike="noStrike" dirty="0">
                        <a:solidFill>
                          <a:srgbClr val="FFFFFF"/>
                        </a:solidFill>
                        <a:effectLst/>
                        <a:latin typeface="Calibri"/>
                      </a:endParaRPr>
                    </a:p>
                  </a:txBody>
                  <a:tcPr marL="12700" marR="12700" marT="1270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r>
              <a:tr h="359077">
                <a:tc>
                  <a:txBody>
                    <a:bodyPr/>
                    <a:lstStyle/>
                    <a:p>
                      <a:pPr algn="l" fontAlgn="b"/>
                      <a:r>
                        <a:rPr lang="fr-FR" sz="1400" b="0" i="0" u="none" strike="noStrike">
                          <a:solidFill>
                            <a:srgbClr val="000000"/>
                          </a:solidFill>
                          <a:effectLst/>
                          <a:latin typeface="Calibri"/>
                        </a:rPr>
                        <a:t>Moyenne</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fr-FR" sz="1400" b="0" i="0" u="none" strike="noStrike">
                          <a:solidFill>
                            <a:srgbClr val="000000"/>
                          </a:solidFill>
                          <a:effectLst/>
                          <a:latin typeface="Calibri"/>
                        </a:rPr>
                        <a:t>11,57</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fr-FR" sz="1400" b="0" i="0" u="none" strike="noStrike">
                          <a:solidFill>
                            <a:srgbClr val="000000"/>
                          </a:solidFill>
                          <a:effectLst/>
                          <a:latin typeface="Calibri"/>
                        </a:rPr>
                        <a:t>12,2</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fr-FR" sz="1400" b="0" i="0" u="none" strike="noStrike">
                          <a:solidFill>
                            <a:srgbClr val="000000"/>
                          </a:solidFill>
                          <a:effectLst/>
                          <a:latin typeface="Calibri"/>
                        </a:rPr>
                        <a:t>12,74</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fr-FR" sz="1400" b="0" i="0" u="none" strike="noStrike">
                          <a:solidFill>
                            <a:srgbClr val="000000"/>
                          </a:solidFill>
                          <a:effectLst/>
                          <a:latin typeface="Calibri"/>
                        </a:rPr>
                        <a:t>13,25</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fr-FR" sz="1400" b="0" i="0" u="none" strike="noStrike">
                          <a:solidFill>
                            <a:srgbClr val="000000"/>
                          </a:solidFill>
                          <a:effectLst/>
                          <a:latin typeface="Calibri"/>
                        </a:rPr>
                        <a:t>12,34</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r>
              <a:tr h="340178">
                <a:tc>
                  <a:txBody>
                    <a:bodyPr/>
                    <a:lstStyle/>
                    <a:p>
                      <a:pPr algn="l" fontAlgn="b"/>
                      <a:r>
                        <a:rPr lang="fr-FR" sz="1400" b="0" i="0" u="none" strike="noStrike">
                          <a:solidFill>
                            <a:srgbClr val="000000"/>
                          </a:solidFill>
                          <a:effectLst/>
                          <a:latin typeface="Calibri"/>
                        </a:rPr>
                        <a:t>Note mini</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fr-FR" sz="1400" b="0" i="0" u="none" strike="noStrike">
                          <a:solidFill>
                            <a:srgbClr val="000000"/>
                          </a:solidFill>
                          <a:effectLst/>
                          <a:latin typeface="Calibri"/>
                        </a:rPr>
                        <a:t>0</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fr-FR" sz="1400" b="0" i="0" u="none" strike="noStrike">
                          <a:solidFill>
                            <a:srgbClr val="000000"/>
                          </a:solidFill>
                          <a:effectLst/>
                          <a:latin typeface="Calibri"/>
                        </a:rPr>
                        <a:t>4</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fr-FR" sz="1400" b="0" i="0" u="none" strike="noStrike">
                          <a:solidFill>
                            <a:srgbClr val="000000"/>
                          </a:solidFill>
                          <a:effectLst/>
                          <a:latin typeface="Calibri"/>
                        </a:rPr>
                        <a:t>2</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fr-FR" sz="1400" b="0" i="0" u="none" strike="noStrike">
                          <a:solidFill>
                            <a:srgbClr val="000000"/>
                          </a:solidFill>
                          <a:effectLst/>
                          <a:latin typeface="Calibri"/>
                        </a:rPr>
                        <a:t>5</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fr-FR" sz="1400" b="0" i="0" u="none" strike="noStrike">
                          <a:solidFill>
                            <a:srgbClr val="000000"/>
                          </a:solidFill>
                          <a:effectLst/>
                          <a:latin typeface="Calibri"/>
                        </a:rPr>
                        <a:t>0</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fr-FR" sz="1400" b="0" i="0" u="none" strike="noStrike" dirty="0">
                        <a:solidFill>
                          <a:srgbClr val="000000"/>
                        </a:solidFill>
                        <a:effectLst/>
                        <a:latin typeface="Calibri"/>
                      </a:endParaRPr>
                    </a:p>
                  </a:txBody>
                  <a:tcPr marL="12700" marR="12700" marT="12700" marB="0" anchor="b">
                    <a:lnL>
                      <a:noFill/>
                    </a:lnL>
                    <a:lnR>
                      <a:noFill/>
                    </a:lnR>
                    <a:lnT>
                      <a:noFill/>
                    </a:lnT>
                    <a:lnB>
                      <a:noFill/>
                    </a:lnB>
                  </a:tcPr>
                </a:tc>
              </a:tr>
              <a:tr h="340178">
                <a:tc>
                  <a:txBody>
                    <a:bodyPr/>
                    <a:lstStyle/>
                    <a:p>
                      <a:pPr algn="l" fontAlgn="b"/>
                      <a:r>
                        <a:rPr lang="fr-FR" sz="1400" b="0" i="0" u="none" strike="noStrike">
                          <a:solidFill>
                            <a:srgbClr val="000000"/>
                          </a:solidFill>
                          <a:effectLst/>
                          <a:latin typeface="Calibri"/>
                        </a:rPr>
                        <a:t>Note maxi</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r" fontAlgn="b"/>
                      <a:r>
                        <a:rPr lang="fr-FR" sz="1400" b="0" i="0" u="none" strike="noStrike">
                          <a:solidFill>
                            <a:srgbClr val="000000"/>
                          </a:solidFill>
                          <a:effectLst/>
                          <a:latin typeface="Calibri"/>
                        </a:rPr>
                        <a:t>18</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r" fontAlgn="b"/>
                      <a:r>
                        <a:rPr lang="fr-FR" sz="1400" b="0" i="0" u="none" strike="noStrike">
                          <a:solidFill>
                            <a:srgbClr val="000000"/>
                          </a:solidFill>
                          <a:effectLst/>
                          <a:latin typeface="Calibri"/>
                        </a:rPr>
                        <a:t>19</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r" fontAlgn="b"/>
                      <a:r>
                        <a:rPr lang="fr-FR" sz="1400" b="0" i="0" u="none" strike="noStrike">
                          <a:solidFill>
                            <a:srgbClr val="000000"/>
                          </a:solidFill>
                          <a:effectLst/>
                          <a:latin typeface="Calibri"/>
                        </a:rPr>
                        <a:t>20</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r" fontAlgn="b"/>
                      <a:r>
                        <a:rPr lang="fr-FR" sz="1400" b="0" i="0" u="none" strike="noStrike">
                          <a:solidFill>
                            <a:srgbClr val="000000"/>
                          </a:solidFill>
                          <a:effectLst/>
                          <a:latin typeface="Calibri"/>
                        </a:rPr>
                        <a:t>18,5</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r" fontAlgn="b"/>
                      <a:r>
                        <a:rPr lang="fr-FR" sz="1400" b="0" i="0" u="none" strike="noStrike">
                          <a:solidFill>
                            <a:srgbClr val="000000"/>
                          </a:solidFill>
                          <a:effectLst/>
                          <a:latin typeface="Calibri"/>
                        </a:rPr>
                        <a:t>20</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r>
              <a:tr h="340178">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fr-FR" sz="1400" b="0" i="0" u="none" strike="noStrike" dirty="0">
                        <a:solidFill>
                          <a:srgbClr val="000000"/>
                        </a:solidFill>
                        <a:effectLst/>
                        <a:latin typeface="Calibri"/>
                      </a:endParaRPr>
                    </a:p>
                  </a:txBody>
                  <a:tcPr marL="12700" marR="12700" marT="12700" marB="0" anchor="b">
                    <a:lnL>
                      <a:noFill/>
                    </a:lnL>
                    <a:lnR>
                      <a:noFill/>
                    </a:lnR>
                    <a:lnT>
                      <a:noFill/>
                    </a:lnT>
                    <a:lnB>
                      <a:noFill/>
                    </a:lnB>
                  </a:tcPr>
                </a:tc>
              </a:tr>
            </a:tbl>
          </a:graphicData>
        </a:graphic>
      </p:graphicFrame>
      <p:sp>
        <p:nvSpPr>
          <p:cNvPr id="12" name="ZoneTexte 11"/>
          <p:cNvSpPr txBox="1"/>
          <p:nvPr/>
        </p:nvSpPr>
        <p:spPr>
          <a:xfrm>
            <a:off x="2184400" y="3064930"/>
            <a:ext cx="4521200" cy="369332"/>
          </a:xfrm>
          <a:prstGeom prst="rect">
            <a:avLst/>
          </a:prstGeom>
          <a:noFill/>
        </p:spPr>
        <p:txBody>
          <a:bodyPr wrap="square" rtlCol="0">
            <a:spAutoFit/>
          </a:bodyPr>
          <a:lstStyle/>
          <a:p>
            <a:r>
              <a:rPr lang="fr-FR" dirty="0" smtClean="0"/>
              <a:t>Notes de CCF E13 option « en structure »</a:t>
            </a:r>
            <a:endParaRPr lang="fr-FR" dirty="0"/>
          </a:p>
        </p:txBody>
      </p:sp>
    </p:spTree>
    <p:extLst>
      <p:ext uri="{BB962C8B-B14F-4D97-AF65-F5344CB8AC3E}">
        <p14:creationId xmlns:p14="http://schemas.microsoft.com/office/powerpoint/2010/main" xmlns="" val="4165614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sz="quarter" idx="13"/>
          </p:nvPr>
        </p:nvSpPr>
        <p:spPr>
          <a:xfrm>
            <a:off x="524933" y="731520"/>
            <a:ext cx="8043333" cy="724747"/>
          </a:xfrm>
        </p:spPr>
        <p:style>
          <a:lnRef idx="1">
            <a:schemeClr val="accent2"/>
          </a:lnRef>
          <a:fillRef idx="2">
            <a:schemeClr val="accent2"/>
          </a:fillRef>
          <a:effectRef idx="1">
            <a:schemeClr val="accent2"/>
          </a:effectRef>
          <a:fontRef idx="minor">
            <a:schemeClr val="dk1"/>
          </a:fontRef>
        </p:style>
        <p:txBody>
          <a:bodyPr>
            <a:normAutofit/>
          </a:bodyPr>
          <a:lstStyle/>
          <a:p>
            <a:pPr marL="45720" indent="0" algn="ctr">
              <a:buNone/>
            </a:pPr>
            <a:r>
              <a:rPr lang="fr-FR" sz="3200" dirty="0" smtClean="0">
                <a:solidFill>
                  <a:schemeClr val="tx1"/>
                </a:solidFill>
              </a:rPr>
              <a:t>Quelles sont les exigences de l’épreuve ?</a:t>
            </a:r>
          </a:p>
        </p:txBody>
      </p:sp>
      <p:sp>
        <p:nvSpPr>
          <p:cNvPr id="6" name="ZoneTexte 5"/>
          <p:cNvSpPr txBox="1"/>
          <p:nvPr/>
        </p:nvSpPr>
        <p:spPr>
          <a:xfrm>
            <a:off x="643467" y="1947333"/>
            <a:ext cx="7924799" cy="3785652"/>
          </a:xfrm>
          <a:prstGeom prst="rect">
            <a:avLst/>
          </a:prstGeom>
          <a:noFill/>
        </p:spPr>
        <p:txBody>
          <a:bodyPr wrap="square" rtlCol="0">
            <a:spAutoFit/>
          </a:bodyPr>
          <a:lstStyle/>
          <a:p>
            <a:pPr marL="285750" indent="-285750" algn="just">
              <a:buFont typeface="Wingdings" charset="2"/>
              <a:buChar char="ü"/>
            </a:pPr>
            <a:r>
              <a:rPr lang="fr-FR" sz="2400" dirty="0"/>
              <a:t>i</a:t>
            </a:r>
            <a:r>
              <a:rPr lang="fr-FR" sz="2400" dirty="0" smtClean="0"/>
              <a:t>dentifier et analyser les besoins et les attentes des personnes;</a:t>
            </a:r>
          </a:p>
          <a:p>
            <a:pPr marL="285750" indent="-285750" algn="just">
              <a:buFont typeface="Wingdings" charset="2"/>
              <a:buChar char="ü"/>
            </a:pPr>
            <a:r>
              <a:rPr lang="fr-FR" sz="2400" dirty="0"/>
              <a:t>p</a:t>
            </a:r>
            <a:r>
              <a:rPr lang="fr-FR" sz="2400" dirty="0" smtClean="0"/>
              <a:t>résenter et justifier le projet d’accompagnement élaboré;</a:t>
            </a:r>
          </a:p>
          <a:p>
            <a:pPr marL="285750" indent="-285750" algn="just">
              <a:buFont typeface="Wingdings" charset="2"/>
              <a:buChar char="ü"/>
            </a:pPr>
            <a:r>
              <a:rPr lang="fr-FR" sz="2400" dirty="0"/>
              <a:t>d</a:t>
            </a:r>
            <a:r>
              <a:rPr lang="fr-FR" sz="2400" dirty="0" smtClean="0"/>
              <a:t>écrire les actions d’accompagnement dans les actes de la vie quotidienne et/ou des activités de maintien de la vie relationnelle et sociale en adéquation avec les besoins répertoriés;</a:t>
            </a:r>
          </a:p>
          <a:p>
            <a:pPr marL="285750" indent="-285750" algn="just">
              <a:buFont typeface="Wingdings" charset="2"/>
              <a:buChar char="ü"/>
            </a:pPr>
            <a:r>
              <a:rPr lang="fr-FR" sz="2400" dirty="0"/>
              <a:t>s</a:t>
            </a:r>
            <a:r>
              <a:rPr lang="fr-FR" sz="2400" dirty="0" smtClean="0"/>
              <a:t>e placer dans une posture professionnelle, dans le respect des limites de compétences.</a:t>
            </a:r>
            <a:endParaRPr lang="fr-FR" sz="2400" dirty="0"/>
          </a:p>
        </p:txBody>
      </p:sp>
    </p:spTree>
    <p:extLst>
      <p:ext uri="{BB962C8B-B14F-4D97-AF65-F5344CB8AC3E}">
        <p14:creationId xmlns:p14="http://schemas.microsoft.com/office/powerpoint/2010/main" xmlns="" val="4114464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08001" y="457199"/>
            <a:ext cx="7924799" cy="2308324"/>
          </a:xfrm>
          <a:prstGeom prst="rect">
            <a:avLst/>
          </a:prstGeom>
          <a:noFill/>
        </p:spPr>
        <p:txBody>
          <a:bodyPr wrap="square" rtlCol="0">
            <a:spAutoFit/>
          </a:bodyPr>
          <a:lstStyle/>
          <a:p>
            <a:r>
              <a:rPr lang="fr-FR" sz="2400" dirty="0" smtClean="0"/>
              <a:t>Le dossier doit présenter : </a:t>
            </a:r>
          </a:p>
          <a:p>
            <a:pPr marL="342900" indent="-342900">
              <a:buFont typeface="Arial"/>
              <a:buChar char="•"/>
            </a:pPr>
            <a:r>
              <a:rPr lang="fr-FR" sz="2400" dirty="0" smtClean="0"/>
              <a:t>succinctement le contexte professionnel;</a:t>
            </a:r>
          </a:p>
          <a:p>
            <a:pPr marL="342900" indent="-342900">
              <a:buFont typeface="Arial"/>
              <a:buChar char="•"/>
            </a:pPr>
            <a:r>
              <a:rPr lang="fr-FR" sz="2400" dirty="0" smtClean="0"/>
              <a:t>la personne concernée par le projet;</a:t>
            </a:r>
          </a:p>
          <a:p>
            <a:pPr marL="342900" indent="-342900">
              <a:buFont typeface="Arial"/>
              <a:buChar char="•"/>
            </a:pPr>
            <a:r>
              <a:rPr lang="fr-FR" sz="2400" dirty="0" smtClean="0"/>
              <a:t>les besoins et les attentes de la personne;</a:t>
            </a:r>
          </a:p>
          <a:p>
            <a:pPr marL="342900" indent="-342900">
              <a:buFont typeface="Arial"/>
              <a:buChar char="•"/>
            </a:pPr>
            <a:r>
              <a:rPr lang="fr-FR" sz="2400" dirty="0" smtClean="0"/>
              <a:t>les actions retenues et leur justification;</a:t>
            </a:r>
          </a:p>
          <a:p>
            <a:pPr marL="342900" indent="-342900">
              <a:buFont typeface="Arial"/>
              <a:buChar char="•"/>
            </a:pPr>
            <a:r>
              <a:rPr lang="fr-FR" sz="2400" dirty="0"/>
              <a:t>l</a:t>
            </a:r>
            <a:r>
              <a:rPr lang="fr-FR" sz="2400" dirty="0" smtClean="0"/>
              <a:t>’éventuelle évaluation mise en place.</a:t>
            </a:r>
            <a:endParaRPr lang="fr-FR" sz="2400" dirty="0"/>
          </a:p>
        </p:txBody>
      </p:sp>
      <p:pic>
        <p:nvPicPr>
          <p:cNvPr id="6" name="Image 5"/>
          <p:cNvPicPr>
            <a:picLocks noChangeAspect="1"/>
          </p:cNvPicPr>
          <p:nvPr/>
        </p:nvPicPr>
        <p:blipFill>
          <a:blip r:embed="rId2" cstate="print"/>
          <a:stretch>
            <a:fillRect/>
          </a:stretch>
        </p:blipFill>
        <p:spPr>
          <a:xfrm>
            <a:off x="4034365" y="3142746"/>
            <a:ext cx="1672167" cy="1694663"/>
          </a:xfrm>
          <a:prstGeom prst="rect">
            <a:avLst/>
          </a:prstGeom>
        </p:spPr>
      </p:pic>
      <p:sp>
        <p:nvSpPr>
          <p:cNvPr id="7" name="ZoneTexte 6"/>
          <p:cNvSpPr txBox="1"/>
          <p:nvPr/>
        </p:nvSpPr>
        <p:spPr>
          <a:xfrm>
            <a:off x="2201333" y="3657600"/>
            <a:ext cx="2235200" cy="584776"/>
          </a:xfrm>
          <a:prstGeom prst="rect">
            <a:avLst/>
          </a:prstGeom>
          <a:noFill/>
        </p:spPr>
        <p:txBody>
          <a:bodyPr wrap="square" rtlCol="0">
            <a:spAutoFit/>
          </a:bodyPr>
          <a:lstStyle/>
          <a:p>
            <a:r>
              <a:rPr lang="fr-FR" sz="3200" b="1" dirty="0" smtClean="0"/>
              <a:t>Durée :</a:t>
            </a:r>
            <a:endParaRPr lang="fr-FR" sz="3200" b="1" dirty="0"/>
          </a:p>
        </p:txBody>
      </p:sp>
      <p:sp>
        <p:nvSpPr>
          <p:cNvPr id="8" name="ZoneTexte 7"/>
          <p:cNvSpPr txBox="1"/>
          <p:nvPr/>
        </p:nvSpPr>
        <p:spPr>
          <a:xfrm>
            <a:off x="2201333" y="5181599"/>
            <a:ext cx="5503334" cy="830997"/>
          </a:xfrm>
          <a:prstGeom prst="rect">
            <a:avLst/>
          </a:prstGeom>
          <a:noFill/>
        </p:spPr>
        <p:txBody>
          <a:bodyPr wrap="square" rtlCol="0">
            <a:spAutoFit/>
          </a:bodyPr>
          <a:lstStyle/>
          <a:p>
            <a:r>
              <a:rPr lang="fr-FR" sz="2400" b="1" dirty="0" smtClean="0"/>
              <a:t>15 minutes : présentation du dossier</a:t>
            </a:r>
          </a:p>
          <a:p>
            <a:r>
              <a:rPr lang="fr-FR" sz="2400" b="1" dirty="0" smtClean="0"/>
              <a:t>30 minutes : entretien avec le jury</a:t>
            </a:r>
            <a:endParaRPr lang="fr-FR" sz="2400" b="1" dirty="0"/>
          </a:p>
        </p:txBody>
      </p:sp>
    </p:spTree>
    <p:extLst>
      <p:ext uri="{BB962C8B-B14F-4D97-AF65-F5344CB8AC3E}">
        <p14:creationId xmlns:p14="http://schemas.microsoft.com/office/powerpoint/2010/main" xmlns="" val="999493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sz="quarter" idx="13"/>
          </p:nvPr>
        </p:nvSpPr>
        <p:spPr>
          <a:xfrm>
            <a:off x="524933" y="731520"/>
            <a:ext cx="8043333" cy="724747"/>
          </a:xfrm>
        </p:spPr>
        <p:style>
          <a:lnRef idx="1">
            <a:schemeClr val="accent2"/>
          </a:lnRef>
          <a:fillRef idx="2">
            <a:schemeClr val="accent2"/>
          </a:fillRef>
          <a:effectRef idx="1">
            <a:schemeClr val="accent2"/>
          </a:effectRef>
          <a:fontRef idx="minor">
            <a:schemeClr val="dk1"/>
          </a:fontRef>
        </p:style>
        <p:txBody>
          <a:bodyPr>
            <a:normAutofit/>
          </a:bodyPr>
          <a:lstStyle/>
          <a:p>
            <a:pPr marL="45720" indent="0" algn="ctr">
              <a:buNone/>
            </a:pPr>
            <a:r>
              <a:rPr lang="fr-FR" sz="3200" dirty="0" smtClean="0">
                <a:solidFill>
                  <a:schemeClr val="tx1"/>
                </a:solidFill>
              </a:rPr>
              <a:t>Comment préparer au mieux les élèves ?</a:t>
            </a:r>
            <a:endParaRPr lang="fr-FR" sz="3200" dirty="0">
              <a:solidFill>
                <a:schemeClr val="tx1"/>
              </a:solidFill>
            </a:endParaRPr>
          </a:p>
        </p:txBody>
      </p:sp>
      <p:pic>
        <p:nvPicPr>
          <p:cNvPr id="5" name="Image 4"/>
          <p:cNvPicPr>
            <a:picLocks noChangeAspect="1"/>
          </p:cNvPicPr>
          <p:nvPr/>
        </p:nvPicPr>
        <p:blipFill>
          <a:blip r:embed="rId3" cstate="print"/>
          <a:stretch>
            <a:fillRect/>
          </a:stretch>
        </p:blipFill>
        <p:spPr>
          <a:xfrm>
            <a:off x="524933" y="2022204"/>
            <a:ext cx="2849034" cy="544526"/>
          </a:xfrm>
          <a:prstGeom prst="rect">
            <a:avLst/>
          </a:prstGeom>
        </p:spPr>
      </p:pic>
      <p:sp>
        <p:nvSpPr>
          <p:cNvPr id="6" name="ZoneTexte 5"/>
          <p:cNvSpPr txBox="1"/>
          <p:nvPr/>
        </p:nvSpPr>
        <p:spPr>
          <a:xfrm>
            <a:off x="3373967" y="2166620"/>
            <a:ext cx="5640692" cy="400110"/>
          </a:xfrm>
          <a:prstGeom prst="rect">
            <a:avLst/>
          </a:prstGeom>
          <a:noFill/>
        </p:spPr>
        <p:txBody>
          <a:bodyPr wrap="square" rtlCol="0">
            <a:spAutoFit/>
          </a:bodyPr>
          <a:lstStyle/>
          <a:p>
            <a:r>
              <a:rPr lang="fr-FR" sz="2000" b="1" dirty="0" smtClean="0"/>
              <a:t>Expliquer le projet d’accompagnement</a:t>
            </a:r>
            <a:endParaRPr lang="fr-FR" sz="2000" b="1" dirty="0"/>
          </a:p>
        </p:txBody>
      </p:sp>
      <p:sp>
        <p:nvSpPr>
          <p:cNvPr id="7" name="Rectangle 6"/>
          <p:cNvSpPr/>
          <p:nvPr/>
        </p:nvSpPr>
        <p:spPr>
          <a:xfrm>
            <a:off x="2675467" y="3240669"/>
            <a:ext cx="5892799" cy="1600438"/>
          </a:xfrm>
          <a:prstGeom prst="rect">
            <a:avLst/>
          </a:prstGeom>
        </p:spPr>
        <p:txBody>
          <a:bodyPr wrap="square">
            <a:spAutoFit/>
          </a:bodyPr>
          <a:lstStyle/>
          <a:p>
            <a:pPr algn="just"/>
            <a:r>
              <a:rPr lang="fr-FR" sz="2000" dirty="0"/>
              <a:t>Le Projet d’Accompagnement Individualisé est un </a:t>
            </a:r>
            <a:r>
              <a:rPr lang="fr-FR" sz="2000" b="1" dirty="0"/>
              <a:t>outil de planification et de coordination </a:t>
            </a:r>
            <a:r>
              <a:rPr lang="fr-FR" sz="2000" dirty="0"/>
              <a:t>des services et des ressources visant à </a:t>
            </a:r>
            <a:r>
              <a:rPr lang="fr-FR" sz="2000" dirty="0" smtClean="0"/>
              <a:t>répondre </a:t>
            </a:r>
            <a:r>
              <a:rPr lang="fr-FR" sz="2000" dirty="0"/>
              <a:t>à long terme aux besoins d’une personne. </a:t>
            </a:r>
          </a:p>
          <a:p>
            <a:endParaRPr lang="fr-FR" dirty="0"/>
          </a:p>
        </p:txBody>
      </p:sp>
      <p:pic>
        <p:nvPicPr>
          <p:cNvPr id="8" name="Image 7"/>
          <p:cNvPicPr>
            <a:picLocks noChangeAspect="1"/>
          </p:cNvPicPr>
          <p:nvPr/>
        </p:nvPicPr>
        <p:blipFill>
          <a:blip r:embed="rId4" cstate="print"/>
          <a:stretch>
            <a:fillRect/>
          </a:stretch>
        </p:blipFill>
        <p:spPr>
          <a:xfrm>
            <a:off x="524933" y="3080404"/>
            <a:ext cx="1727200" cy="1797858"/>
          </a:xfrm>
          <a:prstGeom prst="rect">
            <a:avLst/>
          </a:prstGeom>
        </p:spPr>
      </p:pic>
      <p:sp>
        <p:nvSpPr>
          <p:cNvPr id="9" name="ZoneTexte 8"/>
          <p:cNvSpPr txBox="1"/>
          <p:nvPr/>
        </p:nvSpPr>
        <p:spPr>
          <a:xfrm>
            <a:off x="948267" y="5350933"/>
            <a:ext cx="7336367" cy="646331"/>
          </a:xfrm>
          <a:prstGeom prst="rect">
            <a:avLst/>
          </a:prstGeom>
          <a:noFill/>
        </p:spPr>
        <p:txBody>
          <a:bodyPr wrap="square" rtlCol="0">
            <a:spAutoFit/>
          </a:bodyPr>
          <a:lstStyle/>
          <a:p>
            <a:r>
              <a:rPr lang="fr-FR" b="1" dirty="0" smtClean="0"/>
              <a:t>Il est élaboré par l’équipe pluridisciplinaire avec l’usager et sa famille.</a:t>
            </a:r>
            <a:endParaRPr lang="fr-FR" b="1" dirty="0"/>
          </a:p>
        </p:txBody>
      </p:sp>
    </p:spTree>
    <p:extLst>
      <p:ext uri="{BB962C8B-B14F-4D97-AF65-F5344CB8AC3E}">
        <p14:creationId xmlns:p14="http://schemas.microsoft.com/office/powerpoint/2010/main" xmlns="" val="977257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303779" y="181199"/>
            <a:ext cx="4152910" cy="4152910"/>
          </a:xfrm>
          <a:prstGeom prst="rect">
            <a:avLst/>
          </a:prstGeom>
        </p:spPr>
      </p:pic>
      <p:pic>
        <p:nvPicPr>
          <p:cNvPr id="6" name="Image 5"/>
          <p:cNvPicPr>
            <a:picLocks noChangeAspect="1"/>
          </p:cNvPicPr>
          <p:nvPr/>
        </p:nvPicPr>
        <p:blipFill>
          <a:blip r:embed="rId3" cstate="print"/>
          <a:stretch>
            <a:fillRect/>
          </a:stretch>
        </p:blipFill>
        <p:spPr>
          <a:xfrm>
            <a:off x="2513985" y="402938"/>
            <a:ext cx="2933700" cy="2095500"/>
          </a:xfrm>
          <a:prstGeom prst="rect">
            <a:avLst/>
          </a:prstGeom>
        </p:spPr>
      </p:pic>
      <p:sp>
        <p:nvSpPr>
          <p:cNvPr id="7" name="ZoneTexte 6"/>
          <p:cNvSpPr txBox="1"/>
          <p:nvPr/>
        </p:nvSpPr>
        <p:spPr>
          <a:xfrm>
            <a:off x="5447685" y="653428"/>
            <a:ext cx="3525048" cy="646331"/>
          </a:xfrm>
          <a:prstGeom prst="rect">
            <a:avLst/>
          </a:prstGeom>
          <a:noFill/>
        </p:spPr>
        <p:txBody>
          <a:bodyPr wrap="square" rtlCol="0">
            <a:spAutoFit/>
          </a:bodyPr>
          <a:lstStyle/>
          <a:p>
            <a:r>
              <a:rPr lang="fr-FR" dirty="0" smtClean="0"/>
              <a:t>Recueil des informations (anamnèse)</a:t>
            </a:r>
            <a:endParaRPr lang="fr-FR" dirty="0"/>
          </a:p>
        </p:txBody>
      </p:sp>
      <p:sp>
        <p:nvSpPr>
          <p:cNvPr id="8" name="ZoneTexte 7"/>
          <p:cNvSpPr txBox="1"/>
          <p:nvPr/>
        </p:nvSpPr>
        <p:spPr>
          <a:xfrm>
            <a:off x="5447685" y="1296018"/>
            <a:ext cx="3525048" cy="646331"/>
          </a:xfrm>
          <a:prstGeom prst="rect">
            <a:avLst/>
          </a:prstGeom>
          <a:noFill/>
        </p:spPr>
        <p:txBody>
          <a:bodyPr wrap="square" rtlCol="0">
            <a:spAutoFit/>
          </a:bodyPr>
          <a:lstStyle/>
          <a:p>
            <a:r>
              <a:rPr lang="fr-FR" dirty="0" smtClean="0"/>
              <a:t>Identification des désirs, capacités et besoins</a:t>
            </a:r>
            <a:endParaRPr lang="fr-FR" dirty="0"/>
          </a:p>
        </p:txBody>
      </p:sp>
      <p:sp>
        <p:nvSpPr>
          <p:cNvPr id="9" name="ZoneTexte 8"/>
          <p:cNvSpPr txBox="1"/>
          <p:nvPr/>
        </p:nvSpPr>
        <p:spPr>
          <a:xfrm>
            <a:off x="5447685" y="1942349"/>
            <a:ext cx="3257704" cy="369332"/>
          </a:xfrm>
          <a:prstGeom prst="rect">
            <a:avLst/>
          </a:prstGeom>
          <a:noFill/>
        </p:spPr>
        <p:txBody>
          <a:bodyPr wrap="square" rtlCol="0">
            <a:spAutoFit/>
          </a:bodyPr>
          <a:lstStyle/>
          <a:p>
            <a:r>
              <a:rPr lang="fr-FR" dirty="0" smtClean="0"/>
              <a:t>Priorisation des besoins</a:t>
            </a:r>
            <a:endParaRPr lang="fr-FR" dirty="0"/>
          </a:p>
        </p:txBody>
      </p:sp>
      <p:pic>
        <p:nvPicPr>
          <p:cNvPr id="10" name="Image 9"/>
          <p:cNvPicPr>
            <a:picLocks noChangeAspect="1"/>
          </p:cNvPicPr>
          <p:nvPr/>
        </p:nvPicPr>
        <p:blipFill>
          <a:blip r:embed="rId4" cstate="print"/>
          <a:stretch>
            <a:fillRect/>
          </a:stretch>
        </p:blipFill>
        <p:spPr>
          <a:xfrm>
            <a:off x="5447685" y="2498438"/>
            <a:ext cx="2933700" cy="2095500"/>
          </a:xfrm>
          <a:prstGeom prst="rect">
            <a:avLst/>
          </a:prstGeom>
        </p:spPr>
      </p:pic>
      <p:sp>
        <p:nvSpPr>
          <p:cNvPr id="11" name="ZoneTexte 10"/>
          <p:cNvSpPr txBox="1"/>
          <p:nvPr/>
        </p:nvSpPr>
        <p:spPr>
          <a:xfrm>
            <a:off x="2557028" y="2924520"/>
            <a:ext cx="2890657" cy="369332"/>
          </a:xfrm>
          <a:prstGeom prst="rect">
            <a:avLst/>
          </a:prstGeom>
          <a:noFill/>
        </p:spPr>
        <p:txBody>
          <a:bodyPr wrap="square" rtlCol="0">
            <a:spAutoFit/>
          </a:bodyPr>
          <a:lstStyle/>
          <a:p>
            <a:r>
              <a:rPr lang="fr-FR" dirty="0" smtClean="0"/>
              <a:t>Formulation des objectifs</a:t>
            </a:r>
            <a:endParaRPr lang="fr-FR" dirty="0"/>
          </a:p>
        </p:txBody>
      </p:sp>
      <p:sp>
        <p:nvSpPr>
          <p:cNvPr id="12" name="ZoneTexte 11"/>
          <p:cNvSpPr txBox="1"/>
          <p:nvPr/>
        </p:nvSpPr>
        <p:spPr>
          <a:xfrm>
            <a:off x="1019249" y="3293852"/>
            <a:ext cx="4428436" cy="369332"/>
          </a:xfrm>
          <a:prstGeom prst="rect">
            <a:avLst/>
          </a:prstGeom>
          <a:noFill/>
        </p:spPr>
        <p:txBody>
          <a:bodyPr wrap="square" rtlCol="0">
            <a:spAutoFit/>
          </a:bodyPr>
          <a:lstStyle/>
          <a:p>
            <a:r>
              <a:rPr lang="fr-FR" dirty="0" smtClean="0"/>
              <a:t>Choix des actions en lien avec la phase 1</a:t>
            </a:r>
            <a:endParaRPr lang="fr-FR" dirty="0"/>
          </a:p>
        </p:txBody>
      </p:sp>
      <p:sp>
        <p:nvSpPr>
          <p:cNvPr id="13" name="ZoneTexte 12"/>
          <p:cNvSpPr txBox="1"/>
          <p:nvPr/>
        </p:nvSpPr>
        <p:spPr>
          <a:xfrm>
            <a:off x="167090" y="3663184"/>
            <a:ext cx="5447685" cy="369332"/>
          </a:xfrm>
          <a:prstGeom prst="rect">
            <a:avLst/>
          </a:prstGeom>
          <a:noFill/>
        </p:spPr>
        <p:txBody>
          <a:bodyPr wrap="square" rtlCol="0">
            <a:spAutoFit/>
          </a:bodyPr>
          <a:lstStyle/>
          <a:p>
            <a:r>
              <a:rPr lang="fr-FR" dirty="0" smtClean="0"/>
              <a:t>Attribution des responsabilités et place de l’élève</a:t>
            </a:r>
            <a:endParaRPr lang="fr-FR" dirty="0"/>
          </a:p>
        </p:txBody>
      </p:sp>
      <p:sp>
        <p:nvSpPr>
          <p:cNvPr id="14" name="ZoneTexte 13"/>
          <p:cNvSpPr txBox="1"/>
          <p:nvPr/>
        </p:nvSpPr>
        <p:spPr>
          <a:xfrm>
            <a:off x="1237017" y="4032516"/>
            <a:ext cx="4210668" cy="369332"/>
          </a:xfrm>
          <a:prstGeom prst="rect">
            <a:avLst/>
          </a:prstGeom>
          <a:noFill/>
        </p:spPr>
        <p:txBody>
          <a:bodyPr wrap="square" rtlCol="0">
            <a:spAutoFit/>
          </a:bodyPr>
          <a:lstStyle/>
          <a:p>
            <a:r>
              <a:rPr lang="fr-FR" dirty="0" smtClean="0"/>
              <a:t>Mise en œuvre du projet (des actions)</a:t>
            </a:r>
            <a:endParaRPr lang="fr-FR" dirty="0"/>
          </a:p>
        </p:txBody>
      </p:sp>
      <p:pic>
        <p:nvPicPr>
          <p:cNvPr id="15" name="Image 14"/>
          <p:cNvPicPr>
            <a:picLocks noChangeAspect="1"/>
          </p:cNvPicPr>
          <p:nvPr/>
        </p:nvPicPr>
        <p:blipFill>
          <a:blip r:embed="rId5" cstate="print"/>
          <a:stretch>
            <a:fillRect/>
          </a:stretch>
        </p:blipFill>
        <p:spPr>
          <a:xfrm>
            <a:off x="525614" y="4470400"/>
            <a:ext cx="2933700" cy="2095500"/>
          </a:xfrm>
          <a:prstGeom prst="rect">
            <a:avLst/>
          </a:prstGeom>
        </p:spPr>
      </p:pic>
      <p:sp>
        <p:nvSpPr>
          <p:cNvPr id="16" name="ZoneTexte 15"/>
          <p:cNvSpPr txBox="1"/>
          <p:nvPr/>
        </p:nvSpPr>
        <p:spPr>
          <a:xfrm>
            <a:off x="3459313" y="4937002"/>
            <a:ext cx="4661261" cy="369332"/>
          </a:xfrm>
          <a:prstGeom prst="rect">
            <a:avLst/>
          </a:prstGeom>
          <a:noFill/>
        </p:spPr>
        <p:txBody>
          <a:bodyPr wrap="square" rtlCol="0">
            <a:spAutoFit/>
          </a:bodyPr>
          <a:lstStyle/>
          <a:p>
            <a:r>
              <a:rPr lang="fr-FR" dirty="0" smtClean="0"/>
              <a:t>Mesure de la satisfaction de la personne</a:t>
            </a:r>
            <a:endParaRPr lang="fr-FR" dirty="0"/>
          </a:p>
        </p:txBody>
      </p:sp>
      <p:sp>
        <p:nvSpPr>
          <p:cNvPr id="17" name="ZoneTexte 16"/>
          <p:cNvSpPr txBox="1"/>
          <p:nvPr/>
        </p:nvSpPr>
        <p:spPr>
          <a:xfrm>
            <a:off x="3459314" y="5349372"/>
            <a:ext cx="5246075" cy="369332"/>
          </a:xfrm>
          <a:prstGeom prst="rect">
            <a:avLst/>
          </a:prstGeom>
          <a:noFill/>
        </p:spPr>
        <p:txBody>
          <a:bodyPr wrap="square" rtlCol="0">
            <a:spAutoFit/>
          </a:bodyPr>
          <a:lstStyle/>
          <a:p>
            <a:r>
              <a:rPr lang="fr-FR" dirty="0" smtClean="0"/>
              <a:t>Vérification de l’atteinte des objectifs</a:t>
            </a:r>
            <a:endParaRPr lang="fr-FR" dirty="0"/>
          </a:p>
        </p:txBody>
      </p:sp>
      <p:sp>
        <p:nvSpPr>
          <p:cNvPr id="19" name="ZoneTexte 18"/>
          <p:cNvSpPr txBox="1"/>
          <p:nvPr/>
        </p:nvSpPr>
        <p:spPr>
          <a:xfrm>
            <a:off x="3459314" y="5865752"/>
            <a:ext cx="3742265" cy="369332"/>
          </a:xfrm>
          <a:prstGeom prst="rect">
            <a:avLst/>
          </a:prstGeom>
          <a:noFill/>
        </p:spPr>
        <p:txBody>
          <a:bodyPr wrap="square" rtlCol="0">
            <a:spAutoFit/>
          </a:bodyPr>
          <a:lstStyle/>
          <a:p>
            <a:r>
              <a:rPr lang="fr-FR" dirty="0" smtClean="0"/>
              <a:t>Pistes d’amélioration possible</a:t>
            </a:r>
            <a:endParaRPr lang="fr-FR" dirty="0"/>
          </a:p>
        </p:txBody>
      </p:sp>
    </p:spTree>
    <p:extLst>
      <p:ext uri="{BB962C8B-B14F-4D97-AF65-F5344CB8AC3E}">
        <p14:creationId xmlns:p14="http://schemas.microsoft.com/office/powerpoint/2010/main" xmlns="" val="814831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stretch>
            <a:fillRect/>
          </a:stretch>
        </p:blipFill>
        <p:spPr>
          <a:xfrm>
            <a:off x="275530" y="260493"/>
            <a:ext cx="2999434" cy="554734"/>
          </a:xfrm>
          <a:prstGeom prst="rect">
            <a:avLst/>
          </a:prstGeom>
        </p:spPr>
      </p:pic>
      <p:sp>
        <p:nvSpPr>
          <p:cNvPr id="7" name="ZoneTexte 6"/>
          <p:cNvSpPr txBox="1"/>
          <p:nvPr/>
        </p:nvSpPr>
        <p:spPr>
          <a:xfrm>
            <a:off x="3508890" y="179434"/>
            <a:ext cx="4711938" cy="707886"/>
          </a:xfrm>
          <a:prstGeom prst="rect">
            <a:avLst/>
          </a:prstGeom>
          <a:noFill/>
        </p:spPr>
        <p:txBody>
          <a:bodyPr wrap="square" rtlCol="0">
            <a:spAutoFit/>
          </a:bodyPr>
          <a:lstStyle/>
          <a:p>
            <a:r>
              <a:rPr lang="fr-FR" sz="2000" b="1" dirty="0" smtClean="0"/>
              <a:t>Mettre à disposition des élèves  </a:t>
            </a:r>
            <a:r>
              <a:rPr lang="fr-FR" sz="2000" b="1" smtClean="0"/>
              <a:t>des outils</a:t>
            </a:r>
            <a:endParaRPr lang="fr-FR" sz="2000" b="1" dirty="0"/>
          </a:p>
        </p:txBody>
      </p:sp>
      <p:pic>
        <p:nvPicPr>
          <p:cNvPr id="9" name="Image 8"/>
          <p:cNvPicPr>
            <a:picLocks noChangeAspect="1"/>
          </p:cNvPicPr>
          <p:nvPr/>
        </p:nvPicPr>
        <p:blipFill>
          <a:blip r:embed="rId4" cstate="print"/>
          <a:stretch>
            <a:fillRect/>
          </a:stretch>
        </p:blipFill>
        <p:spPr>
          <a:xfrm>
            <a:off x="609710" y="922048"/>
            <a:ext cx="7911880" cy="5620084"/>
          </a:xfrm>
          <a:prstGeom prst="rect">
            <a:avLst/>
          </a:prstGeom>
        </p:spPr>
      </p:pic>
    </p:spTree>
    <p:extLst>
      <p:ext uri="{BB962C8B-B14F-4D97-AF65-F5344CB8AC3E}">
        <p14:creationId xmlns:p14="http://schemas.microsoft.com/office/powerpoint/2010/main" xmlns="" val="3844722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llag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Sillage.thmx</Template>
  <TotalTime>185</TotalTime>
  <Words>843</Words>
  <Application>Microsoft Office PowerPoint</Application>
  <PresentationFormat>Affichage à l'écran (4:3)</PresentationFormat>
  <Paragraphs>122</Paragraphs>
  <Slides>16</Slides>
  <Notes>8</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Sillage</vt:lpstr>
      <vt:lpstr>Conduite d’un projet d’accompagnement</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Bibliographie</vt:lpstr>
    </vt:vector>
  </TitlesOfParts>
  <Company>MAREY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Conduite d’un projet d’accompagnement</dc:title>
  <dc:creator>STEPHANIE DESNOYER</dc:creator>
  <cp:lastModifiedBy>Charlotte Samsoen</cp:lastModifiedBy>
  <cp:revision>23</cp:revision>
  <dcterms:created xsi:type="dcterms:W3CDTF">2016-03-14T16:19:05Z</dcterms:created>
  <dcterms:modified xsi:type="dcterms:W3CDTF">2016-04-24T16:14:47Z</dcterms:modified>
</cp:coreProperties>
</file>